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8.jpg" ContentType="image/jpg"/>
  <Override PartName="/ppt/media/image4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97" r:id="rId3"/>
    <p:sldId id="257" r:id="rId4"/>
    <p:sldId id="267" r:id="rId5"/>
    <p:sldId id="258" r:id="rId6"/>
    <p:sldId id="272" r:id="rId7"/>
    <p:sldId id="275" r:id="rId8"/>
    <p:sldId id="276" r:id="rId9"/>
    <p:sldId id="273" r:id="rId10"/>
    <p:sldId id="277" r:id="rId11"/>
    <p:sldId id="274" r:id="rId12"/>
    <p:sldId id="278" r:id="rId13"/>
    <p:sldId id="279" r:id="rId14"/>
    <p:sldId id="280" r:id="rId15"/>
    <p:sldId id="281" r:id="rId16"/>
    <p:sldId id="282" r:id="rId17"/>
    <p:sldId id="285" r:id="rId18"/>
    <p:sldId id="283" r:id="rId19"/>
    <p:sldId id="286" r:id="rId20"/>
    <p:sldId id="284" r:id="rId21"/>
    <p:sldId id="287" r:id="rId22"/>
    <p:sldId id="288" r:id="rId23"/>
    <p:sldId id="289" r:id="rId24"/>
    <p:sldId id="291" r:id="rId25"/>
    <p:sldId id="292" r:id="rId26"/>
    <p:sldId id="293" r:id="rId27"/>
    <p:sldId id="294" r:id="rId28"/>
    <p:sldId id="295" r:id="rId29"/>
    <p:sldId id="296" r:id="rId30"/>
    <p:sldId id="268" r:id="rId31"/>
    <p:sldId id="271" r:id="rId32"/>
    <p:sldId id="259" r:id="rId33"/>
    <p:sldId id="260" r:id="rId34"/>
    <p:sldId id="261" r:id="rId35"/>
    <p:sldId id="262" r:id="rId36"/>
    <p:sldId id="263" r:id="rId37"/>
    <p:sldId id="264" r:id="rId38"/>
    <p:sldId id="265" r:id="rId39"/>
    <p:sldId id="266" r:id="rId40"/>
    <p:sldId id="269" r:id="rId41"/>
    <p:sldId id="270" r:id="rId42"/>
  </p:sldIdLst>
  <p:sldSz cx="18288000" cy="10287000"/>
  <p:notesSz cx="6858000" cy="9144000"/>
  <p:embeddedFontLst>
    <p:embeddedFont>
      <p:font typeface="Arial Nova" panose="020B0504020202020204" pitchFamily="3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Montserrat" pitchFamily="2" charset="0"/>
      <p:regular r:id="rId52"/>
      <p:bold r:id="rId53"/>
    </p:embeddedFont>
    <p:embeddedFont>
      <p:font typeface="Myriad Pro" panose="020B0503030403020204" charset="0"/>
      <p:regular r:id="rId54"/>
    </p:embeddedFont>
    <p:embeddedFont>
      <p:font typeface="Open Sans" pitchFamily="2" charset="0"/>
      <p:regular r:id="rId55"/>
      <p:bold r:id="rId56"/>
      <p:italic r:id="rId57"/>
      <p:boldItalic r:id="rId58"/>
    </p:embeddedFont>
    <p:embeddedFont>
      <p:font typeface="Telegraf" panose="020B0604020202020204" charset="0"/>
      <p:regular r:id="rId59"/>
    </p:embeddedFont>
    <p:embeddedFont>
      <p:font typeface="Telegraf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a:srgbClr val="378760"/>
    <a:srgbClr val="FF914D"/>
    <a:srgbClr val="FFCF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132" y="696"/>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di Pratama" userId="3dbf8efa-4905-4276-9d34-daf14d2596ff" providerId="ADAL" clId="{92512759-1B45-4AF3-B5BD-8C98EFDBE718}"/>
    <pc:docChg chg="modSld">
      <pc:chgData name="Aldi Pratama" userId="3dbf8efa-4905-4276-9d34-daf14d2596ff" providerId="ADAL" clId="{92512759-1B45-4AF3-B5BD-8C98EFDBE718}" dt="2025-11-14T00:56:25.878" v="4"/>
      <pc:docMkLst>
        <pc:docMk/>
      </pc:docMkLst>
      <pc:sldChg chg="delSp modSp mod">
        <pc:chgData name="Aldi Pratama" userId="3dbf8efa-4905-4276-9d34-daf14d2596ff" providerId="ADAL" clId="{92512759-1B45-4AF3-B5BD-8C98EFDBE718}" dt="2025-11-14T00:56:25.878" v="4"/>
        <pc:sldMkLst>
          <pc:docMk/>
          <pc:sldMk cId="0" sldId="256"/>
        </pc:sldMkLst>
        <pc:spChg chg="mod">
          <ac:chgData name="Aldi Pratama" userId="3dbf8efa-4905-4276-9d34-daf14d2596ff" providerId="ADAL" clId="{92512759-1B45-4AF3-B5BD-8C98EFDBE718}" dt="2025-11-14T00:54:22.860" v="1" actId="1076"/>
          <ac:spMkLst>
            <pc:docMk/>
            <pc:sldMk cId="0" sldId="256"/>
            <ac:spMk id="15" creationId="{00000000-0000-0000-0000-000000000000}"/>
          </ac:spMkLst>
        </pc:spChg>
        <pc:spChg chg="del mod">
          <ac:chgData name="Aldi Pratama" userId="3dbf8efa-4905-4276-9d34-daf14d2596ff" providerId="ADAL" clId="{92512759-1B45-4AF3-B5BD-8C98EFDBE718}" dt="2025-11-14T00:56:25.878" v="4"/>
          <ac:spMkLst>
            <pc:docMk/>
            <pc:sldMk cId="0" sldId="256"/>
            <ac:spMk id="16" creationId="{00000000-0000-0000-0000-000000000000}"/>
          </ac:spMkLst>
        </pc:spChg>
        <pc:grpChg chg="mod">
          <ac:chgData name="Aldi Pratama" userId="3dbf8efa-4905-4276-9d34-daf14d2596ff" providerId="ADAL" clId="{92512759-1B45-4AF3-B5BD-8C98EFDBE718}" dt="2025-11-14T00:54:25.252" v="2" actId="14100"/>
          <ac:grpSpMkLst>
            <pc:docMk/>
            <pc:sldMk cId="0" sldId="256"/>
            <ac:grpSpMk id="10" creationId="{00000000-0000-0000-0000-000000000000}"/>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A3E2C8-E0CF-464F-8422-305C379FD904}" type="doc">
      <dgm:prSet loTypeId="urn:microsoft.com/office/officeart/2005/8/layout/pyramid1" loCatId="pyramid" qsTypeId="urn:microsoft.com/office/officeart/2005/8/quickstyle/simple1" qsCatId="simple" csTypeId="urn:microsoft.com/office/officeart/2005/8/colors/accent1_5" csCatId="accent1" phldr="1"/>
      <dgm:spPr/>
    </dgm:pt>
    <dgm:pt modelId="{400824E7-7038-4700-8CBB-9F5A65EB2A16}">
      <dgm:prSet phldrT="[Text]" custT="1"/>
      <dgm:spPr/>
      <dgm:t>
        <a:bodyPr/>
        <a:lstStyle/>
        <a:p>
          <a:r>
            <a:rPr lang="en-US" sz="2000" dirty="0" err="1">
              <a:latin typeface="Telegraf" panose="020B0604020202020204" charset="0"/>
            </a:rPr>
            <a:t>Kebijakan</a:t>
          </a:r>
          <a:endParaRPr lang="id-ID" sz="2000" dirty="0">
            <a:latin typeface="Telegraf" panose="020B0604020202020204" charset="0"/>
          </a:endParaRPr>
        </a:p>
      </dgm:t>
    </dgm:pt>
    <dgm:pt modelId="{16E98010-BF9C-41F1-A20C-8BD51B6E28F3}" type="parTrans" cxnId="{FCEEEC7C-0949-48B7-8302-0DF9194132A6}">
      <dgm:prSet/>
      <dgm:spPr/>
      <dgm:t>
        <a:bodyPr/>
        <a:lstStyle/>
        <a:p>
          <a:endParaRPr lang="id-ID" sz="1800">
            <a:latin typeface="Telegraf" panose="020B0604020202020204" charset="0"/>
          </a:endParaRPr>
        </a:p>
      </dgm:t>
    </dgm:pt>
    <dgm:pt modelId="{F32FAF69-A332-46B4-8429-8B9ECEDB7CA1}" type="sibTrans" cxnId="{FCEEEC7C-0949-48B7-8302-0DF9194132A6}">
      <dgm:prSet/>
      <dgm:spPr/>
      <dgm:t>
        <a:bodyPr/>
        <a:lstStyle/>
        <a:p>
          <a:endParaRPr lang="id-ID" sz="1800">
            <a:latin typeface="Telegraf" panose="020B0604020202020204" charset="0"/>
          </a:endParaRPr>
        </a:p>
      </dgm:t>
    </dgm:pt>
    <dgm:pt modelId="{8DC0728C-6911-4045-93B5-85AAEA7AAFB4}">
      <dgm:prSet phldrT="[Text]" custT="1"/>
      <dgm:spPr/>
      <dgm:t>
        <a:bodyPr/>
        <a:lstStyle/>
        <a:p>
          <a:r>
            <a:rPr lang="en-US" sz="2000" dirty="0" err="1">
              <a:latin typeface="Telegraf" panose="020B0604020202020204" charset="0"/>
            </a:rPr>
            <a:t>Pengetahuan</a:t>
          </a:r>
          <a:endParaRPr lang="id-ID" sz="2000" dirty="0">
            <a:latin typeface="Telegraf" panose="020B0604020202020204" charset="0"/>
          </a:endParaRPr>
        </a:p>
      </dgm:t>
    </dgm:pt>
    <dgm:pt modelId="{E0ADABB7-EA54-4942-8F6E-3A225BE5A2B8}" type="parTrans" cxnId="{72948B98-814D-4E33-82AF-8BCD705D2042}">
      <dgm:prSet/>
      <dgm:spPr/>
      <dgm:t>
        <a:bodyPr/>
        <a:lstStyle/>
        <a:p>
          <a:endParaRPr lang="id-ID" sz="1800">
            <a:latin typeface="Telegraf" panose="020B0604020202020204" charset="0"/>
          </a:endParaRPr>
        </a:p>
      </dgm:t>
    </dgm:pt>
    <dgm:pt modelId="{F0C1706B-6C32-48DF-BD8F-3AD2B3B6E271}" type="sibTrans" cxnId="{72948B98-814D-4E33-82AF-8BCD705D2042}">
      <dgm:prSet/>
      <dgm:spPr/>
      <dgm:t>
        <a:bodyPr/>
        <a:lstStyle/>
        <a:p>
          <a:endParaRPr lang="id-ID" sz="1800">
            <a:latin typeface="Telegraf" panose="020B0604020202020204" charset="0"/>
          </a:endParaRPr>
        </a:p>
      </dgm:t>
    </dgm:pt>
    <dgm:pt modelId="{C7EA7C7D-D88B-4051-B99B-C99447EF9A39}">
      <dgm:prSet phldrT="[Text]" custT="1"/>
      <dgm:spPr/>
      <dgm:t>
        <a:bodyPr/>
        <a:lstStyle/>
        <a:p>
          <a:r>
            <a:rPr lang="en-US" sz="2000" dirty="0" err="1">
              <a:latin typeface="Telegraf" panose="020B0604020202020204" charset="0"/>
            </a:rPr>
            <a:t>Informasi</a:t>
          </a:r>
          <a:endParaRPr lang="id-ID" sz="2400" dirty="0">
            <a:latin typeface="Telegraf" panose="020B0604020202020204" charset="0"/>
          </a:endParaRPr>
        </a:p>
      </dgm:t>
    </dgm:pt>
    <dgm:pt modelId="{DAC25BEC-6ECE-46D7-B087-FF0500EA8CCD}" type="parTrans" cxnId="{971449BE-612F-4207-B710-AF801E8FFD03}">
      <dgm:prSet/>
      <dgm:spPr/>
      <dgm:t>
        <a:bodyPr/>
        <a:lstStyle/>
        <a:p>
          <a:endParaRPr lang="id-ID" sz="1800">
            <a:latin typeface="Telegraf" panose="020B0604020202020204" charset="0"/>
          </a:endParaRPr>
        </a:p>
      </dgm:t>
    </dgm:pt>
    <dgm:pt modelId="{5D811724-27CB-4EA9-9180-80A225E9550D}" type="sibTrans" cxnId="{971449BE-612F-4207-B710-AF801E8FFD03}">
      <dgm:prSet/>
      <dgm:spPr/>
      <dgm:t>
        <a:bodyPr/>
        <a:lstStyle/>
        <a:p>
          <a:endParaRPr lang="id-ID" sz="1800">
            <a:latin typeface="Telegraf" panose="020B0604020202020204" charset="0"/>
          </a:endParaRPr>
        </a:p>
      </dgm:t>
    </dgm:pt>
    <dgm:pt modelId="{DD38A17E-2DEB-45E8-BB2E-82A24C5F9928}">
      <dgm:prSet phldrT="[Text]" custT="1"/>
      <dgm:spPr/>
      <dgm:t>
        <a:bodyPr/>
        <a:lstStyle/>
        <a:p>
          <a:r>
            <a:rPr lang="en-US" sz="2000" dirty="0">
              <a:latin typeface="Telegraf" panose="020B0604020202020204" charset="0"/>
            </a:rPr>
            <a:t>Data</a:t>
          </a:r>
          <a:endParaRPr lang="id-ID" sz="2400" dirty="0">
            <a:latin typeface="Telegraf" panose="020B0604020202020204" charset="0"/>
          </a:endParaRPr>
        </a:p>
      </dgm:t>
    </dgm:pt>
    <dgm:pt modelId="{9CFB47A1-1EAF-4B82-B97B-8269908F457C}" type="parTrans" cxnId="{06829EE0-6F95-4E8C-AF62-CED5DFAAD809}">
      <dgm:prSet/>
      <dgm:spPr/>
      <dgm:t>
        <a:bodyPr/>
        <a:lstStyle/>
        <a:p>
          <a:endParaRPr lang="id-ID" sz="1800">
            <a:latin typeface="Telegraf" panose="020B0604020202020204" charset="0"/>
          </a:endParaRPr>
        </a:p>
      </dgm:t>
    </dgm:pt>
    <dgm:pt modelId="{2F4A63ED-4850-4E11-8F24-1360D160FB10}" type="sibTrans" cxnId="{06829EE0-6F95-4E8C-AF62-CED5DFAAD809}">
      <dgm:prSet/>
      <dgm:spPr/>
      <dgm:t>
        <a:bodyPr/>
        <a:lstStyle/>
        <a:p>
          <a:endParaRPr lang="id-ID" sz="1800">
            <a:latin typeface="Telegraf" panose="020B0604020202020204" charset="0"/>
          </a:endParaRPr>
        </a:p>
      </dgm:t>
    </dgm:pt>
    <dgm:pt modelId="{817512D0-4BC3-4C1E-A882-A9045DD8CCF3}" type="pres">
      <dgm:prSet presAssocID="{F7A3E2C8-E0CF-464F-8422-305C379FD904}" presName="Name0" presStyleCnt="0">
        <dgm:presLayoutVars>
          <dgm:dir/>
          <dgm:animLvl val="lvl"/>
          <dgm:resizeHandles val="exact"/>
        </dgm:presLayoutVars>
      </dgm:prSet>
      <dgm:spPr/>
    </dgm:pt>
    <dgm:pt modelId="{B3F9310E-140D-46CF-8988-E99B054523EA}" type="pres">
      <dgm:prSet presAssocID="{400824E7-7038-4700-8CBB-9F5A65EB2A16}" presName="Name8" presStyleCnt="0"/>
      <dgm:spPr/>
    </dgm:pt>
    <dgm:pt modelId="{CB775B05-FCDF-43C0-AB3C-A954F0423639}" type="pres">
      <dgm:prSet presAssocID="{400824E7-7038-4700-8CBB-9F5A65EB2A16}" presName="level" presStyleLbl="node1" presStyleIdx="0" presStyleCnt="4">
        <dgm:presLayoutVars>
          <dgm:chMax val="1"/>
          <dgm:bulletEnabled val="1"/>
        </dgm:presLayoutVars>
      </dgm:prSet>
      <dgm:spPr/>
    </dgm:pt>
    <dgm:pt modelId="{19AC2D37-4FA2-441E-98F2-6F641BD3E1FC}" type="pres">
      <dgm:prSet presAssocID="{400824E7-7038-4700-8CBB-9F5A65EB2A16}" presName="levelTx" presStyleLbl="revTx" presStyleIdx="0" presStyleCnt="0">
        <dgm:presLayoutVars>
          <dgm:chMax val="1"/>
          <dgm:bulletEnabled val="1"/>
        </dgm:presLayoutVars>
      </dgm:prSet>
      <dgm:spPr/>
    </dgm:pt>
    <dgm:pt modelId="{AE633401-4F37-48B9-BDAE-B34F29A4C107}" type="pres">
      <dgm:prSet presAssocID="{8DC0728C-6911-4045-93B5-85AAEA7AAFB4}" presName="Name8" presStyleCnt="0"/>
      <dgm:spPr/>
    </dgm:pt>
    <dgm:pt modelId="{64331550-9E81-4C56-90C2-E5F34EC15BA8}" type="pres">
      <dgm:prSet presAssocID="{8DC0728C-6911-4045-93B5-85AAEA7AAFB4}" presName="level" presStyleLbl="node1" presStyleIdx="1" presStyleCnt="4">
        <dgm:presLayoutVars>
          <dgm:chMax val="1"/>
          <dgm:bulletEnabled val="1"/>
        </dgm:presLayoutVars>
      </dgm:prSet>
      <dgm:spPr/>
    </dgm:pt>
    <dgm:pt modelId="{46F4513D-ACF2-496A-888C-A80613F410CE}" type="pres">
      <dgm:prSet presAssocID="{8DC0728C-6911-4045-93B5-85AAEA7AAFB4}" presName="levelTx" presStyleLbl="revTx" presStyleIdx="0" presStyleCnt="0">
        <dgm:presLayoutVars>
          <dgm:chMax val="1"/>
          <dgm:bulletEnabled val="1"/>
        </dgm:presLayoutVars>
      </dgm:prSet>
      <dgm:spPr/>
    </dgm:pt>
    <dgm:pt modelId="{CCA7CF0D-FF70-47F7-98F5-57B0BF75854D}" type="pres">
      <dgm:prSet presAssocID="{C7EA7C7D-D88B-4051-B99B-C99447EF9A39}" presName="Name8" presStyleCnt="0"/>
      <dgm:spPr/>
    </dgm:pt>
    <dgm:pt modelId="{C324570C-7C02-4A7B-AFCC-C847B74EB528}" type="pres">
      <dgm:prSet presAssocID="{C7EA7C7D-D88B-4051-B99B-C99447EF9A39}" presName="level" presStyleLbl="node1" presStyleIdx="2" presStyleCnt="4">
        <dgm:presLayoutVars>
          <dgm:chMax val="1"/>
          <dgm:bulletEnabled val="1"/>
        </dgm:presLayoutVars>
      </dgm:prSet>
      <dgm:spPr/>
    </dgm:pt>
    <dgm:pt modelId="{07EBC2E2-BD5C-431E-BBFE-4D8799EF0FCF}" type="pres">
      <dgm:prSet presAssocID="{C7EA7C7D-D88B-4051-B99B-C99447EF9A39}" presName="levelTx" presStyleLbl="revTx" presStyleIdx="0" presStyleCnt="0">
        <dgm:presLayoutVars>
          <dgm:chMax val="1"/>
          <dgm:bulletEnabled val="1"/>
        </dgm:presLayoutVars>
      </dgm:prSet>
      <dgm:spPr/>
    </dgm:pt>
    <dgm:pt modelId="{F45047B4-E226-42D4-B85D-F2F878504952}" type="pres">
      <dgm:prSet presAssocID="{DD38A17E-2DEB-45E8-BB2E-82A24C5F9928}" presName="Name8" presStyleCnt="0"/>
      <dgm:spPr/>
    </dgm:pt>
    <dgm:pt modelId="{15F7BF20-48DE-4C0F-B31B-16969F450F89}" type="pres">
      <dgm:prSet presAssocID="{DD38A17E-2DEB-45E8-BB2E-82A24C5F9928}" presName="level" presStyleLbl="node1" presStyleIdx="3" presStyleCnt="4">
        <dgm:presLayoutVars>
          <dgm:chMax val="1"/>
          <dgm:bulletEnabled val="1"/>
        </dgm:presLayoutVars>
      </dgm:prSet>
      <dgm:spPr/>
    </dgm:pt>
    <dgm:pt modelId="{D2CEBADD-268D-45AA-96E7-6B709BA77B8D}" type="pres">
      <dgm:prSet presAssocID="{DD38A17E-2DEB-45E8-BB2E-82A24C5F9928}" presName="levelTx" presStyleLbl="revTx" presStyleIdx="0" presStyleCnt="0">
        <dgm:presLayoutVars>
          <dgm:chMax val="1"/>
          <dgm:bulletEnabled val="1"/>
        </dgm:presLayoutVars>
      </dgm:prSet>
      <dgm:spPr/>
    </dgm:pt>
  </dgm:ptLst>
  <dgm:cxnLst>
    <dgm:cxn modelId="{7E7BD70C-63D1-4733-9AE0-98DABF110890}" type="presOf" srcId="{8DC0728C-6911-4045-93B5-85AAEA7AAFB4}" destId="{46F4513D-ACF2-496A-888C-A80613F410CE}" srcOrd="1" destOrd="0" presId="urn:microsoft.com/office/officeart/2005/8/layout/pyramid1"/>
    <dgm:cxn modelId="{AD0C4116-0EC9-45E0-9CCE-1D1D98A71395}" type="presOf" srcId="{F7A3E2C8-E0CF-464F-8422-305C379FD904}" destId="{817512D0-4BC3-4C1E-A882-A9045DD8CCF3}" srcOrd="0" destOrd="0" presId="urn:microsoft.com/office/officeart/2005/8/layout/pyramid1"/>
    <dgm:cxn modelId="{46F85E1B-5BA1-48A4-A80C-60043E5A7979}" type="presOf" srcId="{8DC0728C-6911-4045-93B5-85AAEA7AAFB4}" destId="{64331550-9E81-4C56-90C2-E5F34EC15BA8}" srcOrd="0" destOrd="0" presId="urn:microsoft.com/office/officeart/2005/8/layout/pyramid1"/>
    <dgm:cxn modelId="{7815415D-29EE-42CC-9B0D-A71ABF7648BF}" type="presOf" srcId="{400824E7-7038-4700-8CBB-9F5A65EB2A16}" destId="{19AC2D37-4FA2-441E-98F2-6F641BD3E1FC}" srcOrd="1" destOrd="0" presId="urn:microsoft.com/office/officeart/2005/8/layout/pyramid1"/>
    <dgm:cxn modelId="{FCEEEC7C-0949-48B7-8302-0DF9194132A6}" srcId="{F7A3E2C8-E0CF-464F-8422-305C379FD904}" destId="{400824E7-7038-4700-8CBB-9F5A65EB2A16}" srcOrd="0" destOrd="0" parTransId="{16E98010-BF9C-41F1-A20C-8BD51B6E28F3}" sibTransId="{F32FAF69-A332-46B4-8429-8B9ECEDB7CA1}"/>
    <dgm:cxn modelId="{72948B98-814D-4E33-82AF-8BCD705D2042}" srcId="{F7A3E2C8-E0CF-464F-8422-305C379FD904}" destId="{8DC0728C-6911-4045-93B5-85AAEA7AAFB4}" srcOrd="1" destOrd="0" parTransId="{E0ADABB7-EA54-4942-8F6E-3A225BE5A2B8}" sibTransId="{F0C1706B-6C32-48DF-BD8F-3AD2B3B6E271}"/>
    <dgm:cxn modelId="{0BEBF6AE-7F11-493D-902C-C1E28CE3CC2F}" type="presOf" srcId="{C7EA7C7D-D88B-4051-B99B-C99447EF9A39}" destId="{C324570C-7C02-4A7B-AFCC-C847B74EB528}" srcOrd="0" destOrd="0" presId="urn:microsoft.com/office/officeart/2005/8/layout/pyramid1"/>
    <dgm:cxn modelId="{EF99FDBB-4198-459F-A90C-ADF446112DCB}" type="presOf" srcId="{DD38A17E-2DEB-45E8-BB2E-82A24C5F9928}" destId="{D2CEBADD-268D-45AA-96E7-6B709BA77B8D}" srcOrd="1" destOrd="0" presId="urn:microsoft.com/office/officeart/2005/8/layout/pyramid1"/>
    <dgm:cxn modelId="{971449BE-612F-4207-B710-AF801E8FFD03}" srcId="{F7A3E2C8-E0CF-464F-8422-305C379FD904}" destId="{C7EA7C7D-D88B-4051-B99B-C99447EF9A39}" srcOrd="2" destOrd="0" parTransId="{DAC25BEC-6ECE-46D7-B087-FF0500EA8CCD}" sibTransId="{5D811724-27CB-4EA9-9180-80A225E9550D}"/>
    <dgm:cxn modelId="{8F8890C5-0D25-409F-AC06-860CC572C629}" type="presOf" srcId="{400824E7-7038-4700-8CBB-9F5A65EB2A16}" destId="{CB775B05-FCDF-43C0-AB3C-A954F0423639}" srcOrd="0" destOrd="0" presId="urn:microsoft.com/office/officeart/2005/8/layout/pyramid1"/>
    <dgm:cxn modelId="{C1C363C6-DB22-43AB-9D2D-8F40D7543DF5}" type="presOf" srcId="{DD38A17E-2DEB-45E8-BB2E-82A24C5F9928}" destId="{15F7BF20-48DE-4C0F-B31B-16969F450F89}" srcOrd="0" destOrd="0" presId="urn:microsoft.com/office/officeart/2005/8/layout/pyramid1"/>
    <dgm:cxn modelId="{06829EE0-6F95-4E8C-AF62-CED5DFAAD809}" srcId="{F7A3E2C8-E0CF-464F-8422-305C379FD904}" destId="{DD38A17E-2DEB-45E8-BB2E-82A24C5F9928}" srcOrd="3" destOrd="0" parTransId="{9CFB47A1-1EAF-4B82-B97B-8269908F457C}" sibTransId="{2F4A63ED-4850-4E11-8F24-1360D160FB10}"/>
    <dgm:cxn modelId="{2DEF24FB-5E03-4489-A309-85BB72188F92}" type="presOf" srcId="{C7EA7C7D-D88B-4051-B99B-C99447EF9A39}" destId="{07EBC2E2-BD5C-431E-BBFE-4D8799EF0FCF}" srcOrd="1" destOrd="0" presId="urn:microsoft.com/office/officeart/2005/8/layout/pyramid1"/>
    <dgm:cxn modelId="{9167711D-2ECB-4328-B86E-5BB14443C778}" type="presParOf" srcId="{817512D0-4BC3-4C1E-A882-A9045DD8CCF3}" destId="{B3F9310E-140D-46CF-8988-E99B054523EA}" srcOrd="0" destOrd="0" presId="urn:microsoft.com/office/officeart/2005/8/layout/pyramid1"/>
    <dgm:cxn modelId="{149B79FF-54F6-4A12-9858-49071442DE97}" type="presParOf" srcId="{B3F9310E-140D-46CF-8988-E99B054523EA}" destId="{CB775B05-FCDF-43C0-AB3C-A954F0423639}" srcOrd="0" destOrd="0" presId="urn:microsoft.com/office/officeart/2005/8/layout/pyramid1"/>
    <dgm:cxn modelId="{E7B0F206-81B2-476E-ACBB-6EC4A97E3B51}" type="presParOf" srcId="{B3F9310E-140D-46CF-8988-E99B054523EA}" destId="{19AC2D37-4FA2-441E-98F2-6F641BD3E1FC}" srcOrd="1" destOrd="0" presId="urn:microsoft.com/office/officeart/2005/8/layout/pyramid1"/>
    <dgm:cxn modelId="{9178EA97-39F4-49AF-B1E0-B2B9095E600B}" type="presParOf" srcId="{817512D0-4BC3-4C1E-A882-A9045DD8CCF3}" destId="{AE633401-4F37-48B9-BDAE-B34F29A4C107}" srcOrd="1" destOrd="0" presId="urn:microsoft.com/office/officeart/2005/8/layout/pyramid1"/>
    <dgm:cxn modelId="{9D84906C-040B-4D6C-93D6-48003049BDCB}" type="presParOf" srcId="{AE633401-4F37-48B9-BDAE-B34F29A4C107}" destId="{64331550-9E81-4C56-90C2-E5F34EC15BA8}" srcOrd="0" destOrd="0" presId="urn:microsoft.com/office/officeart/2005/8/layout/pyramid1"/>
    <dgm:cxn modelId="{927A374C-4AAA-475C-90E8-6D0939EFCCA1}" type="presParOf" srcId="{AE633401-4F37-48B9-BDAE-B34F29A4C107}" destId="{46F4513D-ACF2-496A-888C-A80613F410CE}" srcOrd="1" destOrd="0" presId="urn:microsoft.com/office/officeart/2005/8/layout/pyramid1"/>
    <dgm:cxn modelId="{80F5316A-C52C-4E9B-802C-903F37025725}" type="presParOf" srcId="{817512D0-4BC3-4C1E-A882-A9045DD8CCF3}" destId="{CCA7CF0D-FF70-47F7-98F5-57B0BF75854D}" srcOrd="2" destOrd="0" presId="urn:microsoft.com/office/officeart/2005/8/layout/pyramid1"/>
    <dgm:cxn modelId="{0B7C2D62-B016-440F-B940-87D0542964A7}" type="presParOf" srcId="{CCA7CF0D-FF70-47F7-98F5-57B0BF75854D}" destId="{C324570C-7C02-4A7B-AFCC-C847B74EB528}" srcOrd="0" destOrd="0" presId="urn:microsoft.com/office/officeart/2005/8/layout/pyramid1"/>
    <dgm:cxn modelId="{4976E802-AFF2-4A81-A91C-77E1BF986FA1}" type="presParOf" srcId="{CCA7CF0D-FF70-47F7-98F5-57B0BF75854D}" destId="{07EBC2E2-BD5C-431E-BBFE-4D8799EF0FCF}" srcOrd="1" destOrd="0" presId="urn:microsoft.com/office/officeart/2005/8/layout/pyramid1"/>
    <dgm:cxn modelId="{1A21F3C4-B192-4FBC-BA34-A87340DEA234}" type="presParOf" srcId="{817512D0-4BC3-4C1E-A882-A9045DD8CCF3}" destId="{F45047B4-E226-42D4-B85D-F2F878504952}" srcOrd="3" destOrd="0" presId="urn:microsoft.com/office/officeart/2005/8/layout/pyramid1"/>
    <dgm:cxn modelId="{49C2867C-17C5-4986-A87F-0C18FC4EC12B}" type="presParOf" srcId="{F45047B4-E226-42D4-B85D-F2F878504952}" destId="{15F7BF20-48DE-4C0F-B31B-16969F450F89}" srcOrd="0" destOrd="0" presId="urn:microsoft.com/office/officeart/2005/8/layout/pyramid1"/>
    <dgm:cxn modelId="{807E7670-493A-4DCE-8076-EB8CCBABC687}" type="presParOf" srcId="{F45047B4-E226-42D4-B85D-F2F878504952}" destId="{D2CEBADD-268D-45AA-96E7-6B709BA77B8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6FF6EA-31DE-42DC-97F1-93A5A1036E8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id-ID"/>
        </a:p>
      </dgm:t>
    </dgm:pt>
    <dgm:pt modelId="{E7E065E3-02C5-49C2-9844-A7149B9A482E}">
      <dgm:prSet phldrT="[Text]" custT="1"/>
      <dgm:spPr>
        <a:xfrm>
          <a:off x="1029379" y="2856597"/>
          <a:ext cx="1552381"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Descriptive </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BDEEDDA0-DB44-4330-9D58-078624CF148D}" type="parTrans" cxnId="{E9FB3ED5-6CAE-4ECD-A32C-3BD58BC1CF4E}">
      <dgm:prSet/>
      <dgm:spPr/>
      <dgm:t>
        <a:bodyPr/>
        <a:lstStyle/>
        <a:p>
          <a:endParaRPr lang="id-ID" sz="1200">
            <a:latin typeface="Raleway" pitchFamily="2" charset="0"/>
          </a:endParaRPr>
        </a:p>
      </dgm:t>
    </dgm:pt>
    <dgm:pt modelId="{E85F171F-6A50-4C15-9DFF-DF6AD5802C7F}" type="sibTrans" cxnId="{E9FB3ED5-6CAE-4ECD-A32C-3BD58BC1CF4E}">
      <dgm:prSet/>
      <dgm:spPr/>
      <dgm:t>
        <a:bodyPr/>
        <a:lstStyle/>
        <a:p>
          <a:endParaRPr lang="id-ID" sz="1200">
            <a:latin typeface="Raleway" pitchFamily="2" charset="0"/>
          </a:endParaRPr>
        </a:p>
      </dgm:t>
    </dgm:pt>
    <dgm:pt modelId="{DFE7B552-D1E6-481E-9B53-838DCA9487D4}">
      <dgm:prSet phldrT="[Text]" custT="1"/>
      <dgm:spPr>
        <a:xfrm>
          <a:off x="3917503" y="2179572"/>
          <a:ext cx="1489614"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Diagnostic</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E6449602-21DB-43F1-9F12-F2BF8AB74B1A}" type="parTrans" cxnId="{799061F7-9E5D-4E87-90AE-6C085BE0FCAF}">
      <dgm:prSet/>
      <dgm:spPr/>
      <dgm:t>
        <a:bodyPr/>
        <a:lstStyle/>
        <a:p>
          <a:endParaRPr lang="id-ID" sz="1200">
            <a:latin typeface="Raleway" pitchFamily="2" charset="0"/>
          </a:endParaRPr>
        </a:p>
      </dgm:t>
    </dgm:pt>
    <dgm:pt modelId="{4BA7C9A3-AF89-435C-BC23-7714C08E3E98}" type="sibTrans" cxnId="{799061F7-9E5D-4E87-90AE-6C085BE0FCAF}">
      <dgm:prSet/>
      <dgm:spPr/>
      <dgm:t>
        <a:bodyPr/>
        <a:lstStyle/>
        <a:p>
          <a:endParaRPr lang="id-ID" sz="1200">
            <a:latin typeface="Raleway" pitchFamily="2" charset="0"/>
          </a:endParaRPr>
        </a:p>
      </dgm:t>
    </dgm:pt>
    <dgm:pt modelId="{D354DD4D-A5A5-4FE8-A478-F50D3E718226}">
      <dgm:prSet phldrT="[Text]" custT="1"/>
      <dgm:spPr>
        <a:xfrm>
          <a:off x="6761638" y="1432146"/>
          <a:ext cx="1452408"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Predictive</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208323C3-5756-4799-A7A8-424DC59F68BB}" type="parTrans" cxnId="{B5086317-CB02-47CF-9D06-4782AE5CB705}">
      <dgm:prSet/>
      <dgm:spPr/>
      <dgm:t>
        <a:bodyPr/>
        <a:lstStyle/>
        <a:p>
          <a:endParaRPr lang="id-ID" sz="1200">
            <a:latin typeface="Raleway" pitchFamily="2" charset="0"/>
          </a:endParaRPr>
        </a:p>
      </dgm:t>
    </dgm:pt>
    <dgm:pt modelId="{E3CE0E63-F367-49A7-BB33-0CCC9311C2C3}" type="sibTrans" cxnId="{B5086317-CB02-47CF-9D06-4782AE5CB705}">
      <dgm:prSet/>
      <dgm:spPr/>
      <dgm:t>
        <a:bodyPr/>
        <a:lstStyle/>
        <a:p>
          <a:endParaRPr lang="id-ID" sz="1200">
            <a:latin typeface="Raleway" pitchFamily="2" charset="0"/>
          </a:endParaRPr>
        </a:p>
      </dgm:t>
    </dgm:pt>
    <dgm:pt modelId="{9E0ACCB0-E272-4B05-952F-2DFB24BB4E7F}">
      <dgm:prSet phldrT="[Text]" custT="1"/>
      <dgm:spPr>
        <a:xfrm>
          <a:off x="9457456" y="778643"/>
          <a:ext cx="1606303"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Prescriptive 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411C06A3-5F26-40C2-A85A-A7E23FBB30F2}" type="parTrans" cxnId="{319D6EAB-23FB-45F1-9298-E07BF4253424}">
      <dgm:prSet/>
      <dgm:spPr/>
      <dgm:t>
        <a:bodyPr/>
        <a:lstStyle/>
        <a:p>
          <a:endParaRPr lang="id-ID" sz="1200">
            <a:latin typeface="Raleway" pitchFamily="2" charset="0"/>
          </a:endParaRPr>
        </a:p>
      </dgm:t>
    </dgm:pt>
    <dgm:pt modelId="{8B32BAB6-5368-4742-81E4-23751EC6E8DC}" type="sibTrans" cxnId="{319D6EAB-23FB-45F1-9298-E07BF4253424}">
      <dgm:prSet/>
      <dgm:spPr/>
      <dgm:t>
        <a:bodyPr/>
        <a:lstStyle/>
        <a:p>
          <a:endParaRPr lang="id-ID" sz="1200">
            <a:latin typeface="Raleway" pitchFamily="2" charset="0"/>
          </a:endParaRPr>
        </a:p>
      </dgm:t>
    </dgm:pt>
    <dgm:pt modelId="{AB0DD8CE-037C-4A9D-B3ED-6F2A376223A4}" type="pres">
      <dgm:prSet presAssocID="{036FF6EA-31DE-42DC-97F1-93A5A1036E8F}" presName="rootnode" presStyleCnt="0">
        <dgm:presLayoutVars>
          <dgm:chMax/>
          <dgm:chPref/>
          <dgm:dir/>
          <dgm:animLvl val="lvl"/>
        </dgm:presLayoutVars>
      </dgm:prSet>
      <dgm:spPr/>
    </dgm:pt>
    <dgm:pt modelId="{0AC9B79F-0075-43BB-AB72-13D86670FE31}" type="pres">
      <dgm:prSet presAssocID="{E7E065E3-02C5-49C2-9844-A7149B9A482E}" presName="composite" presStyleCnt="0"/>
      <dgm:spPr/>
    </dgm:pt>
    <dgm:pt modelId="{60D77D94-D073-4782-ADD7-320BC354AD6A}" type="pres">
      <dgm:prSet presAssocID="{E7E065E3-02C5-49C2-9844-A7149B9A482E}" presName="LShape" presStyleLbl="alignNode1" presStyleIdx="0" presStyleCnt="7"/>
      <dgm:spPr>
        <a:xfrm rot="5400000">
          <a:off x="514365" y="2107691"/>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9875CDE5-BEFA-45F7-8784-F47865F1C82B}" type="pres">
      <dgm:prSet presAssocID="{E7E065E3-02C5-49C2-9844-A7149B9A482E}" presName="ParentText" presStyleLbl="revTx" presStyleIdx="0" presStyleCnt="4" custScaleX="67050" custLinFactNeighborX="15542" custLinFactNeighborY="5207">
        <dgm:presLayoutVars>
          <dgm:chMax val="0"/>
          <dgm:chPref val="0"/>
          <dgm:bulletEnabled val="1"/>
        </dgm:presLayoutVars>
      </dgm:prSet>
      <dgm:spPr/>
    </dgm:pt>
    <dgm:pt modelId="{9D6D3420-1E03-460B-AA39-7899B7B4482D}" type="pres">
      <dgm:prSet presAssocID="{E7E065E3-02C5-49C2-9844-A7149B9A482E}" presName="Triangle" presStyleLbl="alignNode1" presStyleIdx="1" presStyleCnt="7"/>
      <dgm:spPr>
        <a:xfrm>
          <a:off x="2135519" y="1918888"/>
          <a:ext cx="436841" cy="436841"/>
        </a:xfrm>
        <a:prstGeom prst="triangle">
          <a:avLst>
            <a:gd name="adj" fmla="val 100000"/>
          </a:avLst>
        </a:prstGeom>
        <a:solidFill>
          <a:schemeClr val="accent6"/>
        </a:solidFill>
        <a:ln w="12700" cap="flat" cmpd="sng" algn="ctr">
          <a:noFill/>
          <a:prstDash val="solid"/>
          <a:miter lim="800000"/>
        </a:ln>
        <a:effectLst/>
      </dgm:spPr>
    </dgm:pt>
    <dgm:pt modelId="{69A418C3-C4F4-40AB-A985-8D8D01D1F1F8}" type="pres">
      <dgm:prSet presAssocID="{E85F171F-6A50-4C15-9DFF-DF6AD5802C7F}" presName="sibTrans" presStyleCnt="0"/>
      <dgm:spPr/>
    </dgm:pt>
    <dgm:pt modelId="{A6E34AAF-D2BD-4D8D-8B93-557021C11111}" type="pres">
      <dgm:prSet presAssocID="{E85F171F-6A50-4C15-9DFF-DF6AD5802C7F}" presName="space" presStyleCnt="0"/>
      <dgm:spPr/>
    </dgm:pt>
    <dgm:pt modelId="{95D58E69-E43A-4B41-BE9F-8CC35DFB29D8}" type="pres">
      <dgm:prSet presAssocID="{DFE7B552-D1E6-481E-9B53-838DCA9487D4}" presName="composite" presStyleCnt="0"/>
      <dgm:spPr/>
    </dgm:pt>
    <dgm:pt modelId="{CA59E71A-2B68-4ED3-A5D4-24B8E2E94086}" type="pres">
      <dgm:prSet presAssocID="{DFE7B552-D1E6-481E-9B53-838DCA9487D4}" presName="LShape" presStyleLbl="alignNode1" presStyleIdx="2" presStyleCnt="7"/>
      <dgm:spPr>
        <a:xfrm rot="5400000">
          <a:off x="3348695" y="1406333"/>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95EDC1F8-EA45-49C5-8216-E9ED145D1095}" type="pres">
      <dgm:prSet presAssocID="{DFE7B552-D1E6-481E-9B53-838DCA9487D4}" presName="ParentText" presStyleLbl="revTx" presStyleIdx="1" presStyleCnt="4" custScaleX="64339" custLinFactNeighborX="16510" custLinFactNeighborY="6406">
        <dgm:presLayoutVars>
          <dgm:chMax val="0"/>
          <dgm:chPref val="0"/>
          <dgm:bulletEnabled val="1"/>
        </dgm:presLayoutVars>
      </dgm:prSet>
      <dgm:spPr/>
    </dgm:pt>
    <dgm:pt modelId="{A23434F0-A835-4E31-B1C3-52CBDE04BB98}" type="pres">
      <dgm:prSet presAssocID="{DFE7B552-D1E6-481E-9B53-838DCA9487D4}" presName="Triangle" presStyleLbl="alignNode1" presStyleIdx="3" presStyleCnt="7"/>
      <dgm:spPr>
        <a:xfrm>
          <a:off x="4969848" y="1217531"/>
          <a:ext cx="436841" cy="436841"/>
        </a:xfrm>
        <a:prstGeom prst="triangle">
          <a:avLst>
            <a:gd name="adj" fmla="val 100000"/>
          </a:avLst>
        </a:prstGeom>
        <a:solidFill>
          <a:schemeClr val="accent6"/>
        </a:solidFill>
        <a:ln w="12700" cap="flat" cmpd="sng" algn="ctr">
          <a:noFill/>
          <a:prstDash val="solid"/>
          <a:miter lim="800000"/>
        </a:ln>
        <a:effectLst/>
      </dgm:spPr>
    </dgm:pt>
    <dgm:pt modelId="{59049DF9-0CCC-43DB-86D8-5461549BA643}" type="pres">
      <dgm:prSet presAssocID="{4BA7C9A3-AF89-435C-BC23-7714C08E3E98}" presName="sibTrans" presStyleCnt="0"/>
      <dgm:spPr/>
    </dgm:pt>
    <dgm:pt modelId="{9BDF261C-A6DD-41C3-BF91-B8493DA5E549}" type="pres">
      <dgm:prSet presAssocID="{4BA7C9A3-AF89-435C-BC23-7714C08E3E98}" presName="space" presStyleCnt="0"/>
      <dgm:spPr/>
    </dgm:pt>
    <dgm:pt modelId="{7F62109C-ADD5-4D6C-87F2-C5688918E0C1}" type="pres">
      <dgm:prSet presAssocID="{D354DD4D-A5A5-4FE8-A478-F50D3E718226}" presName="composite" presStyleCnt="0"/>
      <dgm:spPr/>
    </dgm:pt>
    <dgm:pt modelId="{50E74CDB-AC03-4C5C-A8B0-D73D7EA23C62}" type="pres">
      <dgm:prSet presAssocID="{D354DD4D-A5A5-4FE8-A478-F50D3E718226}" presName="LShape" presStyleLbl="alignNode1" presStyleIdx="4" presStyleCnt="7"/>
      <dgm:spPr>
        <a:xfrm rot="5400000">
          <a:off x="6183024" y="704976"/>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A52CF1C6-7E64-4607-A7FA-19472E8EE13E}" type="pres">
      <dgm:prSet presAssocID="{D354DD4D-A5A5-4FE8-A478-F50D3E718226}" presName="ParentText" presStyleLbl="revTx" presStyleIdx="2" presStyleCnt="4" custScaleX="62732" custLinFactNeighborX="16130" custLinFactNeighborY="4136">
        <dgm:presLayoutVars>
          <dgm:chMax val="0"/>
          <dgm:chPref val="0"/>
          <dgm:bulletEnabled val="1"/>
        </dgm:presLayoutVars>
      </dgm:prSet>
      <dgm:spPr/>
    </dgm:pt>
    <dgm:pt modelId="{1161225D-434C-4398-A0CF-4B72265BEF2F}" type="pres">
      <dgm:prSet presAssocID="{D354DD4D-A5A5-4FE8-A478-F50D3E718226}" presName="Triangle" presStyleLbl="alignNode1" presStyleIdx="5" presStyleCnt="7"/>
      <dgm:spPr>
        <a:xfrm>
          <a:off x="7804177" y="516173"/>
          <a:ext cx="436841" cy="436841"/>
        </a:xfrm>
        <a:prstGeom prst="triangle">
          <a:avLst>
            <a:gd name="adj" fmla="val 100000"/>
          </a:avLst>
        </a:prstGeom>
        <a:solidFill>
          <a:schemeClr val="accent6"/>
        </a:solidFill>
        <a:ln w="12700" cap="flat" cmpd="sng" algn="ctr">
          <a:noFill/>
          <a:prstDash val="solid"/>
          <a:miter lim="800000"/>
        </a:ln>
        <a:effectLst/>
      </dgm:spPr>
    </dgm:pt>
    <dgm:pt modelId="{67696AFE-6832-44E6-889E-82375A352037}" type="pres">
      <dgm:prSet presAssocID="{E3CE0E63-F367-49A7-BB33-0CCC9311C2C3}" presName="sibTrans" presStyleCnt="0"/>
      <dgm:spPr/>
    </dgm:pt>
    <dgm:pt modelId="{A32A39CA-8BC5-4404-8A07-047A3FC55F4C}" type="pres">
      <dgm:prSet presAssocID="{E3CE0E63-F367-49A7-BB33-0CCC9311C2C3}" presName="space" presStyleCnt="0"/>
      <dgm:spPr/>
    </dgm:pt>
    <dgm:pt modelId="{6E44A6B4-2206-47F4-858D-7B7E9EEC23FE}" type="pres">
      <dgm:prSet presAssocID="{9E0ACCB0-E272-4B05-952F-2DFB24BB4E7F}" presName="composite" presStyleCnt="0"/>
      <dgm:spPr/>
    </dgm:pt>
    <dgm:pt modelId="{3A788E28-726B-4341-BB09-4231EDE0D665}" type="pres">
      <dgm:prSet presAssocID="{9E0ACCB0-E272-4B05-952F-2DFB24BB4E7F}" presName="LShape" presStyleLbl="alignNode1" presStyleIdx="6" presStyleCnt="7"/>
      <dgm:spPr>
        <a:xfrm rot="5400000">
          <a:off x="9017353" y="3618"/>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8CB4D74B-7D1E-48C0-A688-177D12C5E62D}" type="pres">
      <dgm:prSet presAssocID="{9E0ACCB0-E272-4B05-952F-2DFB24BB4E7F}" presName="ParentText" presStyleLbl="revTx" presStyleIdx="3" presStyleCnt="4" custScaleX="69379" custLinFactNeighborX="13471" custLinFactNeighborY="6494">
        <dgm:presLayoutVars>
          <dgm:chMax val="0"/>
          <dgm:chPref val="0"/>
          <dgm:bulletEnabled val="1"/>
        </dgm:presLayoutVars>
      </dgm:prSet>
      <dgm:spPr/>
    </dgm:pt>
  </dgm:ptLst>
  <dgm:cxnLst>
    <dgm:cxn modelId="{4EBA820B-A5E0-4090-85D4-A599D4FE18E0}" type="presOf" srcId="{DFE7B552-D1E6-481E-9B53-838DCA9487D4}" destId="{95EDC1F8-EA45-49C5-8216-E9ED145D1095}" srcOrd="0" destOrd="0" presId="urn:microsoft.com/office/officeart/2009/3/layout/StepUpProcess"/>
    <dgm:cxn modelId="{B5086317-CB02-47CF-9D06-4782AE5CB705}" srcId="{036FF6EA-31DE-42DC-97F1-93A5A1036E8F}" destId="{D354DD4D-A5A5-4FE8-A478-F50D3E718226}" srcOrd="2" destOrd="0" parTransId="{208323C3-5756-4799-A7A8-424DC59F68BB}" sibTransId="{E3CE0E63-F367-49A7-BB33-0CCC9311C2C3}"/>
    <dgm:cxn modelId="{66B4B165-8ED1-4A95-B5DA-D36B1E9D4B3D}" type="presOf" srcId="{E7E065E3-02C5-49C2-9844-A7149B9A482E}" destId="{9875CDE5-BEFA-45F7-8784-F47865F1C82B}" srcOrd="0" destOrd="0" presId="urn:microsoft.com/office/officeart/2009/3/layout/StepUpProcess"/>
    <dgm:cxn modelId="{140EF57F-2B64-4EA1-8B4F-9C31C9CDAEB5}" type="presOf" srcId="{D354DD4D-A5A5-4FE8-A478-F50D3E718226}" destId="{A52CF1C6-7E64-4607-A7FA-19472E8EE13E}" srcOrd="0" destOrd="0" presId="urn:microsoft.com/office/officeart/2009/3/layout/StepUpProcess"/>
    <dgm:cxn modelId="{44F17189-29AC-4595-84A7-1BE6399A874C}" type="presOf" srcId="{036FF6EA-31DE-42DC-97F1-93A5A1036E8F}" destId="{AB0DD8CE-037C-4A9D-B3ED-6F2A376223A4}" srcOrd="0" destOrd="0" presId="urn:microsoft.com/office/officeart/2009/3/layout/StepUpProcess"/>
    <dgm:cxn modelId="{319D6EAB-23FB-45F1-9298-E07BF4253424}" srcId="{036FF6EA-31DE-42DC-97F1-93A5A1036E8F}" destId="{9E0ACCB0-E272-4B05-952F-2DFB24BB4E7F}" srcOrd="3" destOrd="0" parTransId="{411C06A3-5F26-40C2-A85A-A7E23FBB30F2}" sibTransId="{8B32BAB6-5368-4742-81E4-23751EC6E8DC}"/>
    <dgm:cxn modelId="{E9FB3ED5-6CAE-4ECD-A32C-3BD58BC1CF4E}" srcId="{036FF6EA-31DE-42DC-97F1-93A5A1036E8F}" destId="{E7E065E3-02C5-49C2-9844-A7149B9A482E}" srcOrd="0" destOrd="0" parTransId="{BDEEDDA0-DB44-4330-9D58-078624CF148D}" sibTransId="{E85F171F-6A50-4C15-9DFF-DF6AD5802C7F}"/>
    <dgm:cxn modelId="{DCE972F1-C169-4182-9BCD-B78144237937}" type="presOf" srcId="{9E0ACCB0-E272-4B05-952F-2DFB24BB4E7F}" destId="{8CB4D74B-7D1E-48C0-A688-177D12C5E62D}" srcOrd="0" destOrd="0" presId="urn:microsoft.com/office/officeart/2009/3/layout/StepUpProcess"/>
    <dgm:cxn modelId="{799061F7-9E5D-4E87-90AE-6C085BE0FCAF}" srcId="{036FF6EA-31DE-42DC-97F1-93A5A1036E8F}" destId="{DFE7B552-D1E6-481E-9B53-838DCA9487D4}" srcOrd="1" destOrd="0" parTransId="{E6449602-21DB-43F1-9F12-F2BF8AB74B1A}" sibTransId="{4BA7C9A3-AF89-435C-BC23-7714C08E3E98}"/>
    <dgm:cxn modelId="{6FFA102E-01E7-4ECC-8A54-73ED82BE9074}" type="presParOf" srcId="{AB0DD8CE-037C-4A9D-B3ED-6F2A376223A4}" destId="{0AC9B79F-0075-43BB-AB72-13D86670FE31}" srcOrd="0" destOrd="0" presId="urn:microsoft.com/office/officeart/2009/3/layout/StepUpProcess"/>
    <dgm:cxn modelId="{265BF9D6-5561-49AF-A861-124FD27ADD3C}" type="presParOf" srcId="{0AC9B79F-0075-43BB-AB72-13D86670FE31}" destId="{60D77D94-D073-4782-ADD7-320BC354AD6A}" srcOrd="0" destOrd="0" presId="urn:microsoft.com/office/officeart/2009/3/layout/StepUpProcess"/>
    <dgm:cxn modelId="{BD5644C4-7675-40DA-8CCF-40EEE38C4877}" type="presParOf" srcId="{0AC9B79F-0075-43BB-AB72-13D86670FE31}" destId="{9875CDE5-BEFA-45F7-8784-F47865F1C82B}" srcOrd="1" destOrd="0" presId="urn:microsoft.com/office/officeart/2009/3/layout/StepUpProcess"/>
    <dgm:cxn modelId="{853A9DB6-DC69-470A-93F0-634985D74987}" type="presParOf" srcId="{0AC9B79F-0075-43BB-AB72-13D86670FE31}" destId="{9D6D3420-1E03-460B-AA39-7899B7B4482D}" srcOrd="2" destOrd="0" presId="urn:microsoft.com/office/officeart/2009/3/layout/StepUpProcess"/>
    <dgm:cxn modelId="{611809F9-F9DB-4213-B65D-9D2CEBD5C3F6}" type="presParOf" srcId="{AB0DD8CE-037C-4A9D-B3ED-6F2A376223A4}" destId="{69A418C3-C4F4-40AB-A985-8D8D01D1F1F8}" srcOrd="1" destOrd="0" presId="urn:microsoft.com/office/officeart/2009/3/layout/StepUpProcess"/>
    <dgm:cxn modelId="{5AFFD2DC-4BC0-496F-BCAD-6F860B45B94F}" type="presParOf" srcId="{69A418C3-C4F4-40AB-A985-8D8D01D1F1F8}" destId="{A6E34AAF-D2BD-4D8D-8B93-557021C11111}" srcOrd="0" destOrd="0" presId="urn:microsoft.com/office/officeart/2009/3/layout/StepUpProcess"/>
    <dgm:cxn modelId="{69BBF437-B33B-4D7D-A2C2-1D3A514835EE}" type="presParOf" srcId="{AB0DD8CE-037C-4A9D-B3ED-6F2A376223A4}" destId="{95D58E69-E43A-4B41-BE9F-8CC35DFB29D8}" srcOrd="2" destOrd="0" presId="urn:microsoft.com/office/officeart/2009/3/layout/StepUpProcess"/>
    <dgm:cxn modelId="{CD293A59-7D14-48FB-BAEC-94C838749B44}" type="presParOf" srcId="{95D58E69-E43A-4B41-BE9F-8CC35DFB29D8}" destId="{CA59E71A-2B68-4ED3-A5D4-24B8E2E94086}" srcOrd="0" destOrd="0" presId="urn:microsoft.com/office/officeart/2009/3/layout/StepUpProcess"/>
    <dgm:cxn modelId="{99675626-A547-4D49-ABCE-6A6FDFA1B1FF}" type="presParOf" srcId="{95D58E69-E43A-4B41-BE9F-8CC35DFB29D8}" destId="{95EDC1F8-EA45-49C5-8216-E9ED145D1095}" srcOrd="1" destOrd="0" presId="urn:microsoft.com/office/officeart/2009/3/layout/StepUpProcess"/>
    <dgm:cxn modelId="{D8BA4AAE-F1F7-4A42-A93C-10401B277C30}" type="presParOf" srcId="{95D58E69-E43A-4B41-BE9F-8CC35DFB29D8}" destId="{A23434F0-A835-4E31-B1C3-52CBDE04BB98}" srcOrd="2" destOrd="0" presId="urn:microsoft.com/office/officeart/2009/3/layout/StepUpProcess"/>
    <dgm:cxn modelId="{70513196-0EA7-4058-9428-91FFE0E33FAC}" type="presParOf" srcId="{AB0DD8CE-037C-4A9D-B3ED-6F2A376223A4}" destId="{59049DF9-0CCC-43DB-86D8-5461549BA643}" srcOrd="3" destOrd="0" presId="urn:microsoft.com/office/officeart/2009/3/layout/StepUpProcess"/>
    <dgm:cxn modelId="{FA748D6F-B2DE-4ABB-81A3-88DE76E0A1C5}" type="presParOf" srcId="{59049DF9-0CCC-43DB-86D8-5461549BA643}" destId="{9BDF261C-A6DD-41C3-BF91-B8493DA5E549}" srcOrd="0" destOrd="0" presId="urn:microsoft.com/office/officeart/2009/3/layout/StepUpProcess"/>
    <dgm:cxn modelId="{36FC7D90-731A-4BD3-AC81-CDA6D210261E}" type="presParOf" srcId="{AB0DD8CE-037C-4A9D-B3ED-6F2A376223A4}" destId="{7F62109C-ADD5-4D6C-87F2-C5688918E0C1}" srcOrd="4" destOrd="0" presId="urn:microsoft.com/office/officeart/2009/3/layout/StepUpProcess"/>
    <dgm:cxn modelId="{C74EA872-105B-4F27-B5AD-88E617419FAA}" type="presParOf" srcId="{7F62109C-ADD5-4D6C-87F2-C5688918E0C1}" destId="{50E74CDB-AC03-4C5C-A8B0-D73D7EA23C62}" srcOrd="0" destOrd="0" presId="urn:microsoft.com/office/officeart/2009/3/layout/StepUpProcess"/>
    <dgm:cxn modelId="{BE6C9A07-0716-4B47-9063-4A265B73541A}" type="presParOf" srcId="{7F62109C-ADD5-4D6C-87F2-C5688918E0C1}" destId="{A52CF1C6-7E64-4607-A7FA-19472E8EE13E}" srcOrd="1" destOrd="0" presId="urn:microsoft.com/office/officeart/2009/3/layout/StepUpProcess"/>
    <dgm:cxn modelId="{A91B1481-0526-43D1-9A5E-B2584AA96A22}" type="presParOf" srcId="{7F62109C-ADD5-4D6C-87F2-C5688918E0C1}" destId="{1161225D-434C-4398-A0CF-4B72265BEF2F}" srcOrd="2" destOrd="0" presId="urn:microsoft.com/office/officeart/2009/3/layout/StepUpProcess"/>
    <dgm:cxn modelId="{25BB7008-D2B1-4939-A528-C6839905CB75}" type="presParOf" srcId="{AB0DD8CE-037C-4A9D-B3ED-6F2A376223A4}" destId="{67696AFE-6832-44E6-889E-82375A352037}" srcOrd="5" destOrd="0" presId="urn:microsoft.com/office/officeart/2009/3/layout/StepUpProcess"/>
    <dgm:cxn modelId="{F87ECF85-66B7-41BB-9AF8-DE622472224E}" type="presParOf" srcId="{67696AFE-6832-44E6-889E-82375A352037}" destId="{A32A39CA-8BC5-4404-8A07-047A3FC55F4C}" srcOrd="0" destOrd="0" presId="urn:microsoft.com/office/officeart/2009/3/layout/StepUpProcess"/>
    <dgm:cxn modelId="{EF57D1BA-BDA9-4C5F-974B-512E62AB410C}" type="presParOf" srcId="{AB0DD8CE-037C-4A9D-B3ED-6F2A376223A4}" destId="{6E44A6B4-2206-47F4-858D-7B7E9EEC23FE}" srcOrd="6" destOrd="0" presId="urn:microsoft.com/office/officeart/2009/3/layout/StepUpProcess"/>
    <dgm:cxn modelId="{29C8EC64-8DB2-49B1-AC91-EDC42770FF0C}" type="presParOf" srcId="{6E44A6B4-2206-47F4-858D-7B7E9EEC23FE}" destId="{3A788E28-726B-4341-BB09-4231EDE0D665}" srcOrd="0" destOrd="0" presId="urn:microsoft.com/office/officeart/2009/3/layout/StepUpProcess"/>
    <dgm:cxn modelId="{6B4A919B-C80A-43F6-BCA9-AA4B320495DE}" type="presParOf" srcId="{6E44A6B4-2206-47F4-858D-7B7E9EEC23FE}" destId="{8CB4D74B-7D1E-48C0-A688-177D12C5E62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05-FCDF-43C0-AB3C-A954F0423639}">
      <dsp:nvSpPr>
        <dsp:cNvPr id="0" name=""/>
        <dsp:cNvSpPr/>
      </dsp:nvSpPr>
      <dsp:spPr>
        <a:xfrm>
          <a:off x="1935503" y="0"/>
          <a:ext cx="1290335" cy="1087834"/>
        </a:xfrm>
        <a:prstGeom prst="trapezoid">
          <a:avLst>
            <a:gd name="adj" fmla="val 59308"/>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Kebijakan</a:t>
          </a:r>
          <a:endParaRPr lang="id-ID" sz="2000" kern="1200" dirty="0">
            <a:latin typeface="Telegraf" panose="020B0604020202020204" charset="0"/>
          </a:endParaRPr>
        </a:p>
      </dsp:txBody>
      <dsp:txXfrm>
        <a:off x="1935503" y="0"/>
        <a:ext cx="1290335" cy="1087834"/>
      </dsp:txXfrm>
    </dsp:sp>
    <dsp:sp modelId="{64331550-9E81-4C56-90C2-E5F34EC15BA8}">
      <dsp:nvSpPr>
        <dsp:cNvPr id="0" name=""/>
        <dsp:cNvSpPr/>
      </dsp:nvSpPr>
      <dsp:spPr>
        <a:xfrm>
          <a:off x="1290335" y="1087834"/>
          <a:ext cx="2580671" cy="1087834"/>
        </a:xfrm>
        <a:prstGeom prst="trapezoid">
          <a:avLst>
            <a:gd name="adj" fmla="val 59308"/>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Pengetahuan</a:t>
          </a:r>
          <a:endParaRPr lang="id-ID" sz="2000" kern="1200" dirty="0">
            <a:latin typeface="Telegraf" panose="020B0604020202020204" charset="0"/>
          </a:endParaRPr>
        </a:p>
      </dsp:txBody>
      <dsp:txXfrm>
        <a:off x="1741953" y="1087834"/>
        <a:ext cx="1677436" cy="1087834"/>
      </dsp:txXfrm>
    </dsp:sp>
    <dsp:sp modelId="{C324570C-7C02-4A7B-AFCC-C847B74EB528}">
      <dsp:nvSpPr>
        <dsp:cNvPr id="0" name=""/>
        <dsp:cNvSpPr/>
      </dsp:nvSpPr>
      <dsp:spPr>
        <a:xfrm>
          <a:off x="645167" y="2175669"/>
          <a:ext cx="3871007" cy="1087834"/>
        </a:xfrm>
        <a:prstGeom prst="trapezoid">
          <a:avLst>
            <a:gd name="adj" fmla="val 59308"/>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Informasi</a:t>
          </a:r>
          <a:endParaRPr lang="id-ID" sz="2400" kern="1200" dirty="0">
            <a:latin typeface="Telegraf" panose="020B0604020202020204" charset="0"/>
          </a:endParaRPr>
        </a:p>
      </dsp:txBody>
      <dsp:txXfrm>
        <a:off x="1322594" y="2175669"/>
        <a:ext cx="2516154" cy="1087834"/>
      </dsp:txXfrm>
    </dsp:sp>
    <dsp:sp modelId="{15F7BF20-48DE-4C0F-B31B-16969F450F89}">
      <dsp:nvSpPr>
        <dsp:cNvPr id="0" name=""/>
        <dsp:cNvSpPr/>
      </dsp:nvSpPr>
      <dsp:spPr>
        <a:xfrm>
          <a:off x="0" y="3263503"/>
          <a:ext cx="5161343" cy="1087834"/>
        </a:xfrm>
        <a:prstGeom prst="trapezoid">
          <a:avLst>
            <a:gd name="adj" fmla="val 59308"/>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legraf" panose="020B0604020202020204" charset="0"/>
            </a:rPr>
            <a:t>Data</a:t>
          </a:r>
          <a:endParaRPr lang="id-ID" sz="2400" kern="1200" dirty="0">
            <a:latin typeface="Telegraf" panose="020B0604020202020204" charset="0"/>
          </a:endParaRPr>
        </a:p>
      </dsp:txBody>
      <dsp:txXfrm>
        <a:off x="903235" y="3263503"/>
        <a:ext cx="3354872"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77D94-D073-4782-ADD7-320BC354AD6A}">
      <dsp:nvSpPr>
        <dsp:cNvPr id="0" name=""/>
        <dsp:cNvSpPr/>
      </dsp:nvSpPr>
      <dsp:spPr>
        <a:xfrm rot="5400000">
          <a:off x="712964" y="271655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5CDE5-BEFA-45F7-8784-F47865F1C82B}">
      <dsp:nvSpPr>
        <dsp:cNvPr id="0" name=""/>
        <dsp:cNvSpPr/>
      </dsp:nvSpPr>
      <dsp:spPr>
        <a:xfrm>
          <a:off x="1385985" y="3928951"/>
          <a:ext cx="2158591"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Descriptive </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1385985" y="3928951"/>
        <a:ext cx="2158591" cy="2821971"/>
      </dsp:txXfrm>
    </dsp:sp>
    <dsp:sp modelId="{9D6D3420-1E03-460B-AA39-7899B7B4482D}">
      <dsp:nvSpPr>
        <dsp:cNvPr id="0" name=""/>
        <dsp:cNvSpPr/>
      </dsp:nvSpPr>
      <dsp:spPr>
        <a:xfrm>
          <a:off x="2967184" y="245402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9E71A-2B68-4ED3-A5D4-24B8E2E94086}">
      <dsp:nvSpPr>
        <dsp:cNvPr id="0" name=""/>
        <dsp:cNvSpPr/>
      </dsp:nvSpPr>
      <dsp:spPr>
        <a:xfrm rot="5400000">
          <a:off x="4654108" y="174131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DC1F8-EA45-49C5-8216-E9ED145D1095}">
      <dsp:nvSpPr>
        <dsp:cNvPr id="0" name=""/>
        <dsp:cNvSpPr/>
      </dsp:nvSpPr>
      <dsp:spPr>
        <a:xfrm>
          <a:off x="5401932" y="2987546"/>
          <a:ext cx="2071313"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Diagnostic</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5401932" y="2987546"/>
        <a:ext cx="2071313" cy="2821971"/>
      </dsp:txXfrm>
    </dsp:sp>
    <dsp:sp modelId="{A23434F0-A835-4E31-B1C3-52CBDE04BB98}">
      <dsp:nvSpPr>
        <dsp:cNvPr id="0" name=""/>
        <dsp:cNvSpPr/>
      </dsp:nvSpPr>
      <dsp:spPr>
        <a:xfrm>
          <a:off x="6908328" y="147878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74CDB-AC03-4C5C-A8B0-D73D7EA23C62}">
      <dsp:nvSpPr>
        <dsp:cNvPr id="0" name=""/>
        <dsp:cNvSpPr/>
      </dsp:nvSpPr>
      <dsp:spPr>
        <a:xfrm rot="5400000">
          <a:off x="8595253" y="76607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CF1C6-7E64-4607-A7FA-19472E8EE13E}">
      <dsp:nvSpPr>
        <dsp:cNvPr id="0" name=""/>
        <dsp:cNvSpPr/>
      </dsp:nvSpPr>
      <dsp:spPr>
        <a:xfrm>
          <a:off x="9356710" y="1948247"/>
          <a:ext cx="2019578"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Predictive</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9356710" y="1948247"/>
        <a:ext cx="2019578" cy="2821971"/>
      </dsp:txXfrm>
    </dsp:sp>
    <dsp:sp modelId="{1161225D-434C-4398-A0CF-4B72265BEF2F}">
      <dsp:nvSpPr>
        <dsp:cNvPr id="0" name=""/>
        <dsp:cNvSpPr/>
      </dsp:nvSpPr>
      <dsp:spPr>
        <a:xfrm>
          <a:off x="10849472" y="50354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88E28-726B-4341-BB09-4231EDE0D665}">
      <dsp:nvSpPr>
        <dsp:cNvPr id="0" name=""/>
        <dsp:cNvSpPr/>
      </dsp:nvSpPr>
      <dsp:spPr>
        <a:xfrm rot="5400000">
          <a:off x="12536397" y="-209164"/>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4D74B-7D1E-48C0-A688-177D12C5E62D}">
      <dsp:nvSpPr>
        <dsp:cNvPr id="0" name=""/>
        <dsp:cNvSpPr/>
      </dsp:nvSpPr>
      <dsp:spPr>
        <a:xfrm>
          <a:off x="13105255" y="1039549"/>
          <a:ext cx="2233570"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Prescriptive 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13105255" y="1039549"/>
        <a:ext cx="2233570" cy="28219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09EB2-3F8C-49B4-802E-113C1EE1B3A9}"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649E9-F8C7-46EF-98CF-5497FBBC9839}" type="slidenum">
              <a:rPr lang="en-US" smtClean="0"/>
              <a:t>‹#›</a:t>
            </a:fld>
            <a:endParaRPr lang="en-US"/>
          </a:p>
        </p:txBody>
      </p:sp>
    </p:spTree>
    <p:extLst>
      <p:ext uri="{BB962C8B-B14F-4D97-AF65-F5344CB8AC3E}">
        <p14:creationId xmlns:p14="http://schemas.microsoft.com/office/powerpoint/2010/main" val="2590354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649E9-F8C7-46EF-98CF-5497FBBC9839}" type="slidenum">
              <a:rPr lang="en-US" smtClean="0"/>
              <a:t>28</a:t>
            </a:fld>
            <a:endParaRPr lang="en-US"/>
          </a:p>
        </p:txBody>
      </p:sp>
    </p:spTree>
    <p:extLst>
      <p:ext uri="{BB962C8B-B14F-4D97-AF65-F5344CB8AC3E}">
        <p14:creationId xmlns:p14="http://schemas.microsoft.com/office/powerpoint/2010/main" val="371620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649E9-F8C7-46EF-98CF-5497FBBC9839}" type="slidenum">
              <a:rPr lang="en-US" smtClean="0"/>
              <a:t>29</a:t>
            </a:fld>
            <a:endParaRPr lang="en-US"/>
          </a:p>
        </p:txBody>
      </p:sp>
    </p:spTree>
    <p:extLst>
      <p:ext uri="{BB962C8B-B14F-4D97-AF65-F5344CB8AC3E}">
        <p14:creationId xmlns:p14="http://schemas.microsoft.com/office/powerpoint/2010/main" val="268362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2.deloitte.com/content/dam/Deloitte/us/Documents/Tax/us-tax-data-analytics-a-new-era-for-tax-planning-and-compliance.pdf" TargetMode="External"/><Relationship Id="rId2" Type="http://schemas.openxmlformats.org/officeDocument/2006/relationships/hyperlink" Target="https://tax.kpmg.us/services/tax-controversy-and-dispute-resolution.html" TargetMode="External"/><Relationship Id="rId1" Type="http://schemas.openxmlformats.org/officeDocument/2006/relationships/slideLayout" Target="../slideLayouts/slideLayout7.xml"/><Relationship Id="rId5" Type="http://schemas.openxmlformats.org/officeDocument/2006/relationships/hyperlink" Target="https://www.peoplematters.in/article/hr-analytics/7-fundamentals-scale-hr-analytics-capabilities-12634" TargetMode="Externa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hyperlink" Target="https://www.peoplematters.in/article/hr-analytics/7-fundamentals-scale-hr-analytics-capabilities-12634" TargetMode="External"/><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atamonkeysite.com/2016/09/01/introduction-to-modern-excel/" TargetMode="External"/><Relationship Id="rId2" Type="http://schemas.openxmlformats.org/officeDocument/2006/relationships/hyperlink" Target="https://www.microsoft.com/en-us/download/details.aspx?id=44027"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microsoft.com/en-us/office/excel-specifications-and-limits-1672b34d-7043-467e-8e27-269d656771c3"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rojectplanninghq.com/excel-based-data-analysis-tools/"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4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sv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hyperlink" Target="https://www.kde.cs.uni-kassel.de/wp-content/uploads/lehre/ws2012-13/kdd/files/CRISPWP-0800.pdf"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datascience-pm.com/crisp-dm-for-data-science-teams-5-actions-to-consider/"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1" cy="10287000"/>
            <a:chOff x="0" y="0"/>
            <a:chExt cx="3347308" cy="1826391"/>
          </a:xfrm>
          <a:solidFill>
            <a:schemeClr val="tx2">
              <a:lumMod val="75000"/>
            </a:schemeClr>
          </a:solidFill>
        </p:grpSpPr>
        <p:sp>
          <p:nvSpPr>
            <p:cNvPr id="3" name="Freeform 3"/>
            <p:cNvSpPr/>
            <p:nvPr/>
          </p:nvSpPr>
          <p:spPr>
            <a:xfrm>
              <a:off x="0" y="0"/>
              <a:ext cx="3347308" cy="1826391"/>
            </a:xfrm>
            <a:custGeom>
              <a:avLst/>
              <a:gdLst/>
              <a:ahLst/>
              <a:cxnLst/>
              <a:rect l="l" t="t" r="r" b="b"/>
              <a:pathLst>
                <a:path w="3347308" h="1826391">
                  <a:moveTo>
                    <a:pt x="0" y="0"/>
                  </a:moveTo>
                  <a:lnTo>
                    <a:pt x="3347308" y="0"/>
                  </a:lnTo>
                  <a:lnTo>
                    <a:pt x="3347308" y="1826391"/>
                  </a:lnTo>
                  <a:lnTo>
                    <a:pt x="0" y="1826391"/>
                  </a:lnTo>
                  <a:close/>
                </a:path>
              </a:pathLst>
            </a:custGeom>
            <a:grpFill/>
          </p:spPr>
        </p:sp>
        <p:sp>
          <p:nvSpPr>
            <p:cNvPr id="4" name="TextBox 4"/>
            <p:cNvSpPr txBox="1"/>
            <p:nvPr/>
          </p:nvSpPr>
          <p:spPr>
            <a:xfrm>
              <a:off x="0" y="-38100"/>
              <a:ext cx="3347308" cy="1864491"/>
            </a:xfrm>
            <a:prstGeom prst="rect">
              <a:avLst/>
            </a:prstGeom>
            <a:grpFill/>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4026301" y="8521126"/>
            <a:ext cx="2592358" cy="0"/>
          </a:xfrm>
          <a:prstGeom prst="line">
            <a:avLst/>
          </a:prstGeom>
          <a:ln w="47625" cap="rnd">
            <a:solidFill>
              <a:srgbClr val="000000"/>
            </a:solidFill>
            <a:prstDash val="solid"/>
            <a:headEnd type="none" w="sm" len="sm"/>
            <a:tailEnd type="arrow" w="med" len="sm"/>
          </a:ln>
        </p:spPr>
      </p:sp>
      <p:grpSp>
        <p:nvGrpSpPr>
          <p:cNvPr id="10" name="Group 10"/>
          <p:cNvGrpSpPr/>
          <p:nvPr/>
        </p:nvGrpSpPr>
        <p:grpSpPr>
          <a:xfrm>
            <a:off x="1318639" y="6614504"/>
            <a:ext cx="3258236" cy="1079310"/>
            <a:chOff x="0" y="0"/>
            <a:chExt cx="1519554" cy="284263"/>
          </a:xfrm>
        </p:grpSpPr>
        <p:sp>
          <p:nvSpPr>
            <p:cNvPr id="11" name="Freeform 11"/>
            <p:cNvSpPr/>
            <p:nvPr/>
          </p:nvSpPr>
          <p:spPr>
            <a:xfrm>
              <a:off x="0" y="0"/>
              <a:ext cx="1519554" cy="284263"/>
            </a:xfrm>
            <a:custGeom>
              <a:avLst/>
              <a:gdLst/>
              <a:ahLst/>
              <a:cxnLst/>
              <a:rect l="l" t="t" r="r" b="b"/>
              <a:pathLst>
                <a:path w="1519554" h="284263">
                  <a:moveTo>
                    <a:pt x="40256" y="0"/>
                  </a:moveTo>
                  <a:lnTo>
                    <a:pt x="1479298" y="0"/>
                  </a:lnTo>
                  <a:cubicBezTo>
                    <a:pt x="1501531" y="0"/>
                    <a:pt x="1519554" y="18023"/>
                    <a:pt x="1519554" y="40256"/>
                  </a:cubicBezTo>
                  <a:lnTo>
                    <a:pt x="1519554" y="244007"/>
                  </a:lnTo>
                  <a:cubicBezTo>
                    <a:pt x="1519554" y="254683"/>
                    <a:pt x="1515313" y="264923"/>
                    <a:pt x="1507763" y="272472"/>
                  </a:cubicBezTo>
                  <a:cubicBezTo>
                    <a:pt x="1500214" y="280021"/>
                    <a:pt x="1489975" y="284263"/>
                    <a:pt x="1479298" y="284263"/>
                  </a:cubicBezTo>
                  <a:lnTo>
                    <a:pt x="40256" y="284263"/>
                  </a:lnTo>
                  <a:cubicBezTo>
                    <a:pt x="29579" y="284263"/>
                    <a:pt x="19340" y="280021"/>
                    <a:pt x="11791" y="272472"/>
                  </a:cubicBezTo>
                  <a:cubicBezTo>
                    <a:pt x="4241" y="264923"/>
                    <a:pt x="0" y="254683"/>
                    <a:pt x="0" y="244007"/>
                  </a:cubicBezTo>
                  <a:lnTo>
                    <a:pt x="0" y="40256"/>
                  </a:lnTo>
                  <a:cubicBezTo>
                    <a:pt x="0" y="29579"/>
                    <a:pt x="4241" y="19340"/>
                    <a:pt x="11791" y="11791"/>
                  </a:cubicBezTo>
                  <a:cubicBezTo>
                    <a:pt x="19340" y="4241"/>
                    <a:pt x="29579" y="0"/>
                    <a:pt x="40256" y="0"/>
                  </a:cubicBezTo>
                  <a:close/>
                </a:path>
              </a:pathLst>
            </a:custGeom>
            <a:solidFill>
              <a:srgbClr val="FF914D"/>
            </a:solidFill>
          </p:spPr>
        </p:sp>
        <p:sp>
          <p:nvSpPr>
            <p:cNvPr id="12" name="TextBox 12"/>
            <p:cNvSpPr txBox="1"/>
            <p:nvPr/>
          </p:nvSpPr>
          <p:spPr>
            <a:xfrm>
              <a:off x="0" y="-19050"/>
              <a:ext cx="1519554" cy="303313"/>
            </a:xfrm>
            <a:prstGeom prst="rect">
              <a:avLst/>
            </a:prstGeom>
          </p:spPr>
          <p:txBody>
            <a:bodyPr lIns="50800" tIns="50800" rIns="50800" bIns="50800" rtlCol="0" anchor="ctr"/>
            <a:lstStyle/>
            <a:p>
              <a:pPr algn="ctr">
                <a:lnSpc>
                  <a:spcPts val="2560"/>
                </a:lnSpc>
              </a:pPr>
              <a:endParaRPr/>
            </a:p>
          </p:txBody>
        </p:sp>
      </p:grpSp>
      <p:sp>
        <p:nvSpPr>
          <p:cNvPr id="15" name="TextBox 15"/>
          <p:cNvSpPr txBox="1"/>
          <p:nvPr/>
        </p:nvSpPr>
        <p:spPr>
          <a:xfrm>
            <a:off x="1587831" y="6925559"/>
            <a:ext cx="2989044"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Telegraf Bold"/>
                <a:ea typeface="Telegraf Bold"/>
                <a:cs typeface="Telegraf Bold"/>
                <a:sym typeface="Telegraf Bold"/>
              </a:rPr>
              <a:t>Aldi Pratama</a:t>
            </a:r>
          </a:p>
        </p:txBody>
      </p:sp>
      <p:sp>
        <p:nvSpPr>
          <p:cNvPr id="16" name="TextBox 16"/>
          <p:cNvSpPr txBox="1"/>
          <p:nvPr/>
        </p:nvSpPr>
        <p:spPr>
          <a:xfrm>
            <a:off x="1794447" y="6925559"/>
            <a:ext cx="2575813" cy="373179"/>
          </a:xfrm>
          <a:prstGeom prst="rect">
            <a:avLst/>
          </a:prstGeom>
        </p:spPr>
        <p:txBody>
          <a:bodyPr lIns="0" tIns="0" rIns="0" bIns="0" rtlCol="0" anchor="t">
            <a:spAutoFit/>
          </a:bodyPr>
          <a:lstStyle/>
          <a:p>
            <a:pPr algn="l">
              <a:lnSpc>
                <a:spcPts val="2999"/>
              </a:lnSpc>
            </a:pPr>
            <a:endParaRPr lang="en-US" sz="2499" dirty="0">
              <a:solidFill>
                <a:srgbClr val="FFFFFF"/>
              </a:solidFill>
              <a:latin typeface="Telegraf"/>
              <a:ea typeface="Telegraf"/>
              <a:cs typeface="Telegraf"/>
              <a:sym typeface="Telegraf"/>
            </a:endParaRPr>
          </a:p>
        </p:txBody>
      </p:sp>
      <p:sp>
        <p:nvSpPr>
          <p:cNvPr id="14" name="TextBox 14"/>
          <p:cNvSpPr txBox="1"/>
          <p:nvPr/>
        </p:nvSpPr>
        <p:spPr>
          <a:xfrm>
            <a:off x="1339965" y="3409950"/>
            <a:ext cx="11107719" cy="2769989"/>
          </a:xfrm>
          <a:prstGeom prst="rect">
            <a:avLst/>
          </a:prstGeom>
        </p:spPr>
        <p:txBody>
          <a:bodyPr lIns="0" tIns="0" rIns="0" bIns="0" rtlCol="0" anchor="t">
            <a:spAutoFit/>
          </a:bodyPr>
          <a:lstStyle/>
          <a:p>
            <a:pPr algn="l"/>
            <a:r>
              <a:rPr lang="en-US" sz="6000" b="1" dirty="0" err="1">
                <a:solidFill>
                  <a:srgbClr val="FFFFFF"/>
                </a:solidFill>
                <a:latin typeface="Telegraf Bold"/>
                <a:ea typeface="Telegraf Bold"/>
                <a:cs typeface="Telegraf Bold"/>
                <a:sym typeface="Telegraf Bold"/>
              </a:rPr>
              <a:t>Analitika</a:t>
            </a:r>
            <a:r>
              <a:rPr lang="en-US" sz="6000" b="1" dirty="0">
                <a:solidFill>
                  <a:srgbClr val="FFFFFF"/>
                </a:solidFill>
                <a:latin typeface="Telegraf Bold"/>
                <a:ea typeface="Telegraf Bold"/>
                <a:cs typeface="Telegraf Bold"/>
                <a:sym typeface="Telegraf Bold"/>
              </a:rPr>
              <a:t> Data </a:t>
            </a:r>
            <a:r>
              <a:rPr lang="en-US" sz="6000" b="1" dirty="0" err="1">
                <a:solidFill>
                  <a:srgbClr val="FFFFFF"/>
                </a:solidFill>
                <a:latin typeface="Telegraf Bold"/>
                <a:ea typeface="Telegraf Bold"/>
                <a:cs typeface="Telegraf Bold"/>
                <a:sym typeface="Telegraf Bold"/>
              </a:rPr>
              <a:t>Untuk</a:t>
            </a:r>
            <a:r>
              <a:rPr lang="en-US" sz="6000" b="1" dirty="0">
                <a:solidFill>
                  <a:srgbClr val="FFFFFF"/>
                </a:solidFill>
                <a:latin typeface="Telegraf Bold"/>
                <a:ea typeface="Telegraf Bold"/>
                <a:cs typeface="Telegraf Bold"/>
                <a:sym typeface="Telegraf Bold"/>
              </a:rPr>
              <a:t> </a:t>
            </a:r>
            <a:r>
              <a:rPr lang="en-US" sz="6000" b="1" dirty="0" err="1">
                <a:solidFill>
                  <a:srgbClr val="FFFFFF"/>
                </a:solidFill>
                <a:latin typeface="Telegraf Bold"/>
                <a:ea typeface="Telegraf Bold"/>
                <a:cs typeface="Telegraf Bold"/>
                <a:sym typeface="Telegraf Bold"/>
              </a:rPr>
              <a:t>Pengawasan</a:t>
            </a:r>
            <a:r>
              <a:rPr lang="en-US" sz="6000" b="1" dirty="0">
                <a:solidFill>
                  <a:srgbClr val="FFFFFF"/>
                </a:solidFill>
                <a:latin typeface="Telegraf Bold"/>
                <a:ea typeface="Telegraf Bold"/>
                <a:cs typeface="Telegraf Bold"/>
                <a:sym typeface="Telegraf Bold"/>
              </a:rPr>
              <a:t> dan </a:t>
            </a:r>
            <a:r>
              <a:rPr lang="en-US" sz="6000" b="1" dirty="0" err="1">
                <a:solidFill>
                  <a:srgbClr val="FFFFFF"/>
                </a:solidFill>
                <a:latin typeface="Telegraf Bold"/>
                <a:ea typeface="Telegraf Bold"/>
                <a:cs typeface="Telegraf Bold"/>
                <a:sym typeface="Telegraf Bold"/>
              </a:rPr>
              <a:t>Penagihan</a:t>
            </a:r>
            <a:r>
              <a:rPr lang="en-US" sz="6000" b="1" dirty="0">
                <a:solidFill>
                  <a:srgbClr val="FFFFFF"/>
                </a:solidFill>
                <a:latin typeface="Telegraf Bold"/>
                <a:ea typeface="Telegraf Bold"/>
                <a:cs typeface="Telegraf Bold"/>
                <a:sym typeface="Telegraf Bold"/>
              </a:rPr>
              <a:t> </a:t>
            </a:r>
            <a:r>
              <a:rPr lang="en-US" sz="6000" b="1" dirty="0" err="1">
                <a:solidFill>
                  <a:srgbClr val="FFFFFF"/>
                </a:solidFill>
                <a:latin typeface="Telegraf Bold"/>
                <a:ea typeface="Telegraf Bold"/>
                <a:cs typeface="Telegraf Bold"/>
                <a:sym typeface="Telegraf Bold"/>
              </a:rPr>
              <a:t>Pajak</a:t>
            </a:r>
            <a:r>
              <a:rPr lang="en-US" sz="6000" b="1" dirty="0">
                <a:solidFill>
                  <a:srgbClr val="FFFFFF"/>
                </a:solidFill>
                <a:latin typeface="Telegraf Bold"/>
                <a:ea typeface="Telegraf Bold"/>
                <a:cs typeface="Telegraf Bold"/>
                <a:sym typeface="Telegraf Bold"/>
              </a:rPr>
              <a:t> Daerah</a:t>
            </a:r>
          </a:p>
        </p:txBody>
      </p:sp>
      <p:sp>
        <p:nvSpPr>
          <p:cNvPr id="23" name="Freeform 29">
            <a:extLst>
              <a:ext uri="{FF2B5EF4-FFF2-40B4-BE49-F238E27FC236}">
                <a16:creationId xmlns:a16="http://schemas.microsoft.com/office/drawing/2014/main" id="{AE31541C-A79E-4D65-B236-A4DE4F564A16}"/>
              </a:ext>
            </a:extLst>
          </p:cNvPr>
          <p:cNvSpPr/>
          <p:nvPr/>
        </p:nvSpPr>
        <p:spPr>
          <a:xfrm>
            <a:off x="9097176" y="-214595"/>
            <a:ext cx="15721605" cy="10501595"/>
          </a:xfrm>
          <a:prstGeom prst="chevron">
            <a:avLst/>
          </a:pr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 </a:t>
            </a:r>
            <a:r>
              <a:rPr lang="en-US" sz="4800" b="1" dirty="0" err="1">
                <a:solidFill>
                  <a:srgbClr val="1B1B1B"/>
                </a:solidFill>
                <a:latin typeface="Telegraf Bold"/>
                <a:ea typeface="Telegraf Bold"/>
                <a:cs typeface="Telegraf Bold"/>
                <a:sym typeface="Telegraf Bold"/>
              </a:rPr>
              <a:t>Perpajakan</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474D7CF-1E93-409D-A3C3-056C6731A739}"/>
              </a:ext>
            </a:extLst>
          </p:cNvPr>
          <p:cNvSpPr txBox="1"/>
          <p:nvPr/>
        </p:nvSpPr>
        <p:spPr>
          <a:xfrm>
            <a:off x="952500" y="5753100"/>
            <a:ext cx="7848600" cy="1938992"/>
          </a:xfrm>
          <a:prstGeom prst="rect">
            <a:avLst/>
          </a:prstGeom>
          <a:noFill/>
        </p:spPr>
        <p:txBody>
          <a:bodyPr wrap="square">
            <a:spAutoFit/>
          </a:bodyPr>
          <a:lstStyle/>
          <a:p>
            <a:pPr marL="12700" algn="just">
              <a:lnSpc>
                <a:spcPct val="100000"/>
              </a:lnSpc>
              <a:spcBef>
                <a:spcPts val="100"/>
              </a:spcBef>
            </a:pPr>
            <a:r>
              <a:rPr lang="en-US" sz="2400" dirty="0">
                <a:latin typeface="Telegraf" panose="020B0604020202020204" charset="0"/>
                <a:cs typeface="Arial"/>
              </a:rPr>
              <a:t>By applying </a:t>
            </a:r>
            <a:r>
              <a:rPr lang="en-US" sz="2400" b="1" dirty="0">
                <a:latin typeface="Telegraf" panose="020B0604020202020204" charset="0"/>
                <a:cs typeface="Arial"/>
              </a:rPr>
              <a:t>advanced analytics techniques</a:t>
            </a:r>
            <a:r>
              <a:rPr lang="en-US" sz="2400" dirty="0">
                <a:latin typeface="Telegraf" panose="020B0604020202020204" charset="0"/>
                <a:cs typeface="Arial"/>
              </a:rPr>
              <a:t>, tax administrations can begin putting their data to work to identify compliance and other risks, to tailor customer service, and to design more effective treatment and intervention </a:t>
            </a:r>
            <a:r>
              <a:rPr lang="en-US" sz="2400" dirty="0" err="1">
                <a:latin typeface="Telegraf" panose="020B0604020202020204" charset="0"/>
                <a:cs typeface="Arial"/>
              </a:rPr>
              <a:t>programmes</a:t>
            </a:r>
            <a:r>
              <a:rPr lang="en-US" sz="2400" dirty="0">
                <a:latin typeface="Telegraf" panose="020B0604020202020204" charset="0"/>
                <a:cs typeface="Arial"/>
              </a:rPr>
              <a:t>.</a:t>
            </a:r>
          </a:p>
        </p:txBody>
      </p:sp>
      <p:pic>
        <p:nvPicPr>
          <p:cNvPr id="11" name="Picture 10">
            <a:extLst>
              <a:ext uri="{FF2B5EF4-FFF2-40B4-BE49-F238E27FC236}">
                <a16:creationId xmlns:a16="http://schemas.microsoft.com/office/drawing/2014/main" id="{2B99A615-13F0-454A-9D97-F72EF491D513}"/>
              </a:ext>
            </a:extLst>
          </p:cNvPr>
          <p:cNvPicPr>
            <a:picLocks noChangeAspect="1"/>
          </p:cNvPicPr>
          <p:nvPr/>
        </p:nvPicPr>
        <p:blipFill>
          <a:blip r:embed="rId2"/>
          <a:stretch>
            <a:fillRect/>
          </a:stretch>
        </p:blipFill>
        <p:spPr>
          <a:xfrm>
            <a:off x="4155134" y="3190890"/>
            <a:ext cx="1443331" cy="1335619"/>
          </a:xfrm>
          <a:prstGeom prst="rect">
            <a:avLst/>
          </a:prstGeom>
        </p:spPr>
      </p:pic>
      <p:sp>
        <p:nvSpPr>
          <p:cNvPr id="18" name="TextBox 17">
            <a:extLst>
              <a:ext uri="{FF2B5EF4-FFF2-40B4-BE49-F238E27FC236}">
                <a16:creationId xmlns:a16="http://schemas.microsoft.com/office/drawing/2014/main" id="{83633D89-6B96-4307-9670-29225DDA9E07}"/>
              </a:ext>
            </a:extLst>
          </p:cNvPr>
          <p:cNvSpPr txBox="1"/>
          <p:nvPr/>
        </p:nvSpPr>
        <p:spPr>
          <a:xfrm>
            <a:off x="1409700" y="4629483"/>
            <a:ext cx="6934200" cy="707886"/>
          </a:xfrm>
          <a:prstGeom prst="rect">
            <a:avLst/>
          </a:prstGeom>
          <a:noFill/>
        </p:spPr>
        <p:txBody>
          <a:bodyPr wrap="square">
            <a:spAutoFit/>
          </a:bodyPr>
          <a:lstStyle/>
          <a:p>
            <a:pPr algn="ctr"/>
            <a:r>
              <a:rPr lang="en-US" sz="2000" dirty="0">
                <a:latin typeface="Telegraf" panose="020B0604020202020204" charset="0"/>
              </a:rPr>
              <a:t>OECD, Advanced Analytics for Better Tax Administration: Putting Data to Work, 2016</a:t>
            </a:r>
          </a:p>
        </p:txBody>
      </p:sp>
      <p:pic>
        <p:nvPicPr>
          <p:cNvPr id="19" name="Picture 18">
            <a:extLst>
              <a:ext uri="{FF2B5EF4-FFF2-40B4-BE49-F238E27FC236}">
                <a16:creationId xmlns:a16="http://schemas.microsoft.com/office/drawing/2014/main" id="{E21646B8-0262-429E-9C11-775AA8C0E363}"/>
              </a:ext>
            </a:extLst>
          </p:cNvPr>
          <p:cNvPicPr>
            <a:picLocks noChangeAspect="1"/>
          </p:cNvPicPr>
          <p:nvPr/>
        </p:nvPicPr>
        <p:blipFill>
          <a:blip r:embed="rId3"/>
          <a:stretch>
            <a:fillRect/>
          </a:stretch>
        </p:blipFill>
        <p:spPr>
          <a:xfrm>
            <a:off x="12611713" y="3003736"/>
            <a:ext cx="1522773" cy="1522773"/>
          </a:xfrm>
          <a:prstGeom prst="rect">
            <a:avLst/>
          </a:prstGeom>
        </p:spPr>
      </p:pic>
      <p:sp>
        <p:nvSpPr>
          <p:cNvPr id="20" name="TextBox 19">
            <a:extLst>
              <a:ext uri="{FF2B5EF4-FFF2-40B4-BE49-F238E27FC236}">
                <a16:creationId xmlns:a16="http://schemas.microsoft.com/office/drawing/2014/main" id="{288F35F2-1003-4AFA-B7B5-B2E03F35AFC8}"/>
              </a:ext>
            </a:extLst>
          </p:cNvPr>
          <p:cNvSpPr txBox="1"/>
          <p:nvPr/>
        </p:nvSpPr>
        <p:spPr>
          <a:xfrm>
            <a:off x="9906000" y="4671882"/>
            <a:ext cx="6934200" cy="707886"/>
          </a:xfrm>
          <a:prstGeom prst="rect">
            <a:avLst/>
          </a:prstGeom>
          <a:noFill/>
        </p:spPr>
        <p:txBody>
          <a:bodyPr wrap="square">
            <a:spAutoFit/>
          </a:bodyPr>
          <a:lstStyle/>
          <a:p>
            <a:pPr algn="ctr"/>
            <a:r>
              <a:rPr lang="en-US" sz="2000" dirty="0">
                <a:latin typeface="Telegraf" panose="020B0604020202020204" charset="0"/>
              </a:rPr>
              <a:t>Intra-European </a:t>
            </a:r>
            <a:r>
              <a:rPr lang="en-US" sz="2000" dirty="0" err="1">
                <a:latin typeface="Telegraf" panose="020B0604020202020204" charset="0"/>
              </a:rPr>
              <a:t>Organisation</a:t>
            </a:r>
            <a:r>
              <a:rPr lang="en-US" sz="2000" dirty="0">
                <a:latin typeface="Telegraf" panose="020B0604020202020204" charset="0"/>
              </a:rPr>
              <a:t> of Tax Administrations, 2020.</a:t>
            </a:r>
          </a:p>
        </p:txBody>
      </p:sp>
      <p:sp>
        <p:nvSpPr>
          <p:cNvPr id="21" name="TextBox 20">
            <a:extLst>
              <a:ext uri="{FF2B5EF4-FFF2-40B4-BE49-F238E27FC236}">
                <a16:creationId xmlns:a16="http://schemas.microsoft.com/office/drawing/2014/main" id="{EFEEAB2F-8081-4FE1-B85F-E963716A6F0A}"/>
              </a:ext>
            </a:extLst>
          </p:cNvPr>
          <p:cNvSpPr txBox="1"/>
          <p:nvPr/>
        </p:nvSpPr>
        <p:spPr>
          <a:xfrm>
            <a:off x="9448799" y="5753100"/>
            <a:ext cx="7848600" cy="3785652"/>
          </a:xfrm>
          <a:prstGeom prst="rect">
            <a:avLst/>
          </a:prstGeom>
          <a:noFill/>
        </p:spPr>
        <p:txBody>
          <a:bodyPr wrap="square">
            <a:spAutoFit/>
          </a:bodyPr>
          <a:lstStyle/>
          <a:p>
            <a:pPr marL="12700" algn="just">
              <a:lnSpc>
                <a:spcPct val="100000"/>
              </a:lnSpc>
              <a:spcBef>
                <a:spcPts val="100"/>
              </a:spcBef>
            </a:pPr>
            <a:r>
              <a:rPr lang="en-US" sz="2400" dirty="0">
                <a:latin typeface="Telegraf" panose="020B0604020202020204" charset="0"/>
                <a:cs typeface="Arial"/>
              </a:rPr>
              <a:t>The pace of </a:t>
            </a:r>
            <a:r>
              <a:rPr lang="en-US" sz="2400" dirty="0" err="1">
                <a:latin typeface="Telegraf" panose="020B0604020202020204" charset="0"/>
                <a:cs typeface="Arial"/>
              </a:rPr>
              <a:t>digitalising</a:t>
            </a:r>
            <a:r>
              <a:rPr lang="en-US" sz="2400" dirty="0">
                <a:latin typeface="Telegraf" panose="020B0604020202020204" charset="0"/>
                <a:cs typeface="Arial"/>
              </a:rPr>
              <a:t> tax administration in IOTA member countries has increased exponentially. Tax authorities are adopting new technologies and deploying advanced solutions in delivery of citizen-centric customized services, fraud detection and prevention, use of big data, advanced analytics, blockchain and artificial intelligence. The new technologies can provide a lot of benefits to tax compliance, but also pose risks from an information security and safety perspective.</a:t>
            </a:r>
          </a:p>
        </p:txBody>
      </p:sp>
    </p:spTree>
    <p:extLst>
      <p:ext uri="{BB962C8B-B14F-4D97-AF65-F5344CB8AC3E}">
        <p14:creationId xmlns:p14="http://schemas.microsoft.com/office/powerpoint/2010/main" val="22206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 </a:t>
            </a:r>
            <a:r>
              <a:rPr lang="en-US" sz="4800" b="1" dirty="0" err="1">
                <a:solidFill>
                  <a:srgbClr val="1B1B1B"/>
                </a:solidFill>
                <a:latin typeface="Telegraf Bold"/>
                <a:ea typeface="Telegraf Bold"/>
                <a:cs typeface="Telegraf Bold"/>
                <a:sym typeface="Telegraf Bold"/>
              </a:rPr>
              <a:t>Perpajakan</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474D7CF-1E93-409D-A3C3-056C6731A739}"/>
              </a:ext>
            </a:extLst>
          </p:cNvPr>
          <p:cNvSpPr txBox="1"/>
          <p:nvPr/>
        </p:nvSpPr>
        <p:spPr>
          <a:xfrm>
            <a:off x="9715500" y="7926977"/>
            <a:ext cx="7848600" cy="1200329"/>
          </a:xfrm>
          <a:prstGeom prst="rect">
            <a:avLst/>
          </a:prstGeom>
          <a:noFill/>
        </p:spPr>
        <p:txBody>
          <a:bodyPr wrap="square">
            <a:spAutoFit/>
          </a:bodyPr>
          <a:lstStyle/>
          <a:p>
            <a:pPr marL="12700" algn="just">
              <a:lnSpc>
                <a:spcPct val="100000"/>
              </a:lnSpc>
              <a:spcBef>
                <a:spcPts val="100"/>
              </a:spcBef>
            </a:pPr>
            <a:r>
              <a:rPr lang="en-US" sz="2400" b="1" dirty="0" err="1">
                <a:latin typeface="Telegraf" panose="020B0604020202020204" charset="0"/>
                <a:cs typeface="Arial"/>
              </a:rPr>
              <a:t>Penerapan</a:t>
            </a:r>
            <a:r>
              <a:rPr lang="en-US" sz="2400" b="1" dirty="0">
                <a:latin typeface="Telegraf" panose="020B0604020202020204" charset="0"/>
                <a:cs typeface="Arial"/>
              </a:rPr>
              <a:t> </a:t>
            </a:r>
            <a:r>
              <a:rPr lang="en-US" sz="2400" b="1" dirty="0" err="1">
                <a:latin typeface="Telegraf" panose="020B0604020202020204" charset="0"/>
                <a:cs typeface="Arial"/>
              </a:rPr>
              <a:t>konsep</a:t>
            </a:r>
            <a:r>
              <a:rPr lang="en-US" sz="2400" b="1" dirty="0">
                <a:latin typeface="Telegraf" panose="020B0604020202020204" charset="0"/>
                <a:cs typeface="Arial"/>
              </a:rPr>
              <a:t> data analytics </a:t>
            </a:r>
            <a:r>
              <a:rPr lang="en-US" sz="2400" b="1" dirty="0" err="1">
                <a:latin typeface="Telegraf" panose="020B0604020202020204" charset="0"/>
                <a:cs typeface="Arial"/>
              </a:rPr>
              <a:t>untuk</a:t>
            </a:r>
            <a:r>
              <a:rPr lang="en-US" sz="2400" b="1" dirty="0">
                <a:latin typeface="Telegraf" panose="020B0604020202020204" charset="0"/>
                <a:cs typeface="Arial"/>
              </a:rPr>
              <a:t> </a:t>
            </a:r>
            <a:r>
              <a:rPr lang="en-US" sz="2400" b="1" dirty="0" err="1">
                <a:latin typeface="Telegraf" panose="020B0604020202020204" charset="0"/>
                <a:cs typeface="Arial"/>
              </a:rPr>
              <a:t>kepentingan</a:t>
            </a:r>
            <a:r>
              <a:rPr lang="en-US" sz="2400" b="1" dirty="0">
                <a:latin typeface="Telegraf" panose="020B0604020202020204" charset="0"/>
                <a:cs typeface="Arial"/>
              </a:rPr>
              <a:t> </a:t>
            </a:r>
            <a:r>
              <a:rPr lang="en-US" sz="2400" b="1" dirty="0" err="1">
                <a:latin typeface="Telegraf" panose="020B0604020202020204" charset="0"/>
                <a:cs typeface="Arial"/>
              </a:rPr>
              <a:t>perpajakan</a:t>
            </a:r>
            <a:r>
              <a:rPr lang="en-US" sz="2400" b="1" dirty="0">
                <a:latin typeface="Telegraf" panose="020B0604020202020204" charset="0"/>
                <a:cs typeface="Arial"/>
              </a:rPr>
              <a:t>, </a:t>
            </a:r>
            <a:r>
              <a:rPr lang="en-US" sz="2400" b="1" dirty="0" err="1">
                <a:latin typeface="Telegraf" panose="020B0604020202020204" charset="0"/>
                <a:cs typeface="Arial"/>
              </a:rPr>
              <a:t>baik</a:t>
            </a:r>
            <a:r>
              <a:rPr lang="en-US" sz="2400" b="1" dirty="0">
                <a:latin typeface="Telegraf" panose="020B0604020202020204" charset="0"/>
                <a:cs typeface="Arial"/>
              </a:rPr>
              <a:t> </a:t>
            </a:r>
            <a:r>
              <a:rPr lang="en-US" sz="2400" b="1" dirty="0" err="1">
                <a:latin typeface="Telegraf" panose="020B0604020202020204" charset="0"/>
                <a:cs typeface="Arial"/>
              </a:rPr>
              <a:t>dari</a:t>
            </a:r>
            <a:r>
              <a:rPr lang="en-US" sz="2400" b="1" dirty="0">
                <a:latin typeface="Telegraf" panose="020B0604020202020204" charset="0"/>
                <a:cs typeface="Arial"/>
              </a:rPr>
              <a:t> </a:t>
            </a:r>
            <a:r>
              <a:rPr lang="en-US" sz="2400" b="1" dirty="0" err="1">
                <a:latin typeface="Telegraf" panose="020B0604020202020204" charset="0"/>
                <a:cs typeface="Arial"/>
              </a:rPr>
              <a:t>sisi</a:t>
            </a:r>
            <a:r>
              <a:rPr lang="en-US" sz="2400" b="1" dirty="0">
                <a:latin typeface="Telegraf" panose="020B0604020202020204" charset="0"/>
                <a:cs typeface="Arial"/>
              </a:rPr>
              <a:t> </a:t>
            </a:r>
            <a:r>
              <a:rPr lang="en-US" sz="2400" b="1" dirty="0" err="1">
                <a:latin typeface="Telegraf" panose="020B0604020202020204" charset="0"/>
                <a:cs typeface="Arial"/>
              </a:rPr>
              <a:t>petugas</a:t>
            </a:r>
            <a:r>
              <a:rPr lang="en-US" sz="2400" b="1" dirty="0">
                <a:latin typeface="Telegraf" panose="020B0604020202020204" charset="0"/>
                <a:cs typeface="Arial"/>
              </a:rPr>
              <a:t> </a:t>
            </a:r>
            <a:r>
              <a:rPr lang="en-US" sz="2400" b="1" dirty="0" err="1">
                <a:latin typeface="Telegraf" panose="020B0604020202020204" charset="0"/>
                <a:cs typeface="Arial"/>
              </a:rPr>
              <a:t>pajak</a:t>
            </a:r>
            <a:r>
              <a:rPr lang="en-US" sz="2400" b="1" dirty="0">
                <a:latin typeface="Telegraf" panose="020B0604020202020204" charset="0"/>
                <a:cs typeface="Arial"/>
              </a:rPr>
              <a:t>, </a:t>
            </a:r>
            <a:r>
              <a:rPr lang="en-US" sz="2400" b="1" dirty="0" err="1">
                <a:latin typeface="Telegraf" panose="020B0604020202020204" charset="0"/>
                <a:cs typeface="Arial"/>
              </a:rPr>
              <a:t>maupun</a:t>
            </a:r>
            <a:r>
              <a:rPr lang="en-US" sz="2400" b="1" dirty="0">
                <a:latin typeface="Telegraf" panose="020B0604020202020204" charset="0"/>
                <a:cs typeface="Arial"/>
              </a:rPr>
              <a:t> </a:t>
            </a:r>
            <a:r>
              <a:rPr lang="en-US" sz="2400" b="1" dirty="0" err="1">
                <a:latin typeface="Telegraf" panose="020B0604020202020204" charset="0"/>
                <a:cs typeface="Arial"/>
              </a:rPr>
              <a:t>wajib</a:t>
            </a:r>
            <a:r>
              <a:rPr lang="en-US" sz="2400" b="1" dirty="0">
                <a:latin typeface="Telegraf" panose="020B0604020202020204" charset="0"/>
                <a:cs typeface="Arial"/>
              </a:rPr>
              <a:t> </a:t>
            </a:r>
            <a:r>
              <a:rPr lang="en-US" sz="2400" b="1" dirty="0" err="1">
                <a:latin typeface="Telegraf" panose="020B0604020202020204" charset="0"/>
                <a:cs typeface="Arial"/>
              </a:rPr>
              <a:t>pajak</a:t>
            </a:r>
            <a:endParaRPr lang="en-US" sz="2400" b="1" dirty="0">
              <a:latin typeface="Telegraf" panose="020B0604020202020204" charset="0"/>
              <a:cs typeface="Arial"/>
            </a:endParaRPr>
          </a:p>
        </p:txBody>
      </p:sp>
      <p:sp>
        <p:nvSpPr>
          <p:cNvPr id="16" name="object 3">
            <a:extLst>
              <a:ext uri="{FF2B5EF4-FFF2-40B4-BE49-F238E27FC236}">
                <a16:creationId xmlns:a16="http://schemas.microsoft.com/office/drawing/2014/main" id="{64D3CEAE-19FC-42D2-A183-BFE2AC8E3B07}"/>
              </a:ext>
            </a:extLst>
          </p:cNvPr>
          <p:cNvSpPr txBox="1"/>
          <p:nvPr/>
        </p:nvSpPr>
        <p:spPr>
          <a:xfrm>
            <a:off x="1066800" y="3086100"/>
            <a:ext cx="6670823" cy="6237990"/>
          </a:xfrm>
          <a:prstGeom prst="rect">
            <a:avLst/>
          </a:prstGeom>
        </p:spPr>
        <p:txBody>
          <a:bodyPr vert="horz" wrap="square" lIns="0" tIns="12065" rIns="0" bIns="0" rtlCol="0">
            <a:spAutoFit/>
          </a:bodyPr>
          <a:lstStyle/>
          <a:p>
            <a:pPr marL="12065">
              <a:spcBef>
                <a:spcPts val="95"/>
              </a:spcBef>
              <a:tabLst>
                <a:tab pos="241935" algn="l"/>
              </a:tabLst>
            </a:pPr>
            <a:r>
              <a:rPr sz="2400" b="1" i="1" spc="-5" dirty="0">
                <a:latin typeface="Telegraf" panose="020B0604020202020204" charset="0"/>
                <a:cs typeface="Arial"/>
              </a:rPr>
              <a:t>… </a:t>
            </a:r>
            <a:r>
              <a:rPr sz="2400" b="1" i="1" spc="-30" dirty="0">
                <a:latin typeface="Telegraf" panose="020B0604020202020204" charset="0"/>
                <a:cs typeface="Arial"/>
              </a:rPr>
              <a:t>We </a:t>
            </a:r>
            <a:r>
              <a:rPr sz="2400" b="1" i="1" spc="-5" dirty="0">
                <a:latin typeface="Telegraf" panose="020B0604020202020204" charset="0"/>
                <a:cs typeface="Arial"/>
              </a:rPr>
              <a:t>combine technology </a:t>
            </a:r>
            <a:r>
              <a:rPr sz="2400" b="1" i="1" spc="-10" dirty="0">
                <a:latin typeface="Telegraf" panose="020B0604020202020204" charset="0"/>
                <a:cs typeface="Arial"/>
              </a:rPr>
              <a:t>with </a:t>
            </a:r>
            <a:r>
              <a:rPr sz="2400" b="1" i="1" spc="-5" dirty="0">
                <a:latin typeface="Telegraf" panose="020B0604020202020204" charset="0"/>
                <a:cs typeface="Arial"/>
              </a:rPr>
              <a:t>human capabilities,</a:t>
            </a:r>
            <a:r>
              <a:rPr sz="2400" b="1" i="1" spc="140" dirty="0">
                <a:latin typeface="Telegraf" panose="020B0604020202020204" charset="0"/>
                <a:cs typeface="Arial"/>
              </a:rPr>
              <a:t> </a:t>
            </a:r>
            <a:r>
              <a:rPr sz="2400" b="1" i="1" spc="-5" dirty="0" err="1">
                <a:latin typeface="Telegraf" panose="020B0604020202020204" charset="0"/>
                <a:cs typeface="Arial"/>
              </a:rPr>
              <a:t>leverag</a:t>
            </a:r>
            <a:r>
              <a:rPr lang="id-ID" sz="2400" b="1" i="1" spc="-5" dirty="0">
                <a:latin typeface="Telegraf" panose="020B0604020202020204" charset="0"/>
                <a:cs typeface="Arial"/>
              </a:rPr>
              <a:t>e</a:t>
            </a:r>
            <a:r>
              <a:rPr lang="en-US" sz="2400" b="1" i="1" spc="-5" dirty="0">
                <a:latin typeface="Telegraf" panose="020B0604020202020204" charset="0"/>
                <a:cs typeface="Arial"/>
              </a:rPr>
              <a:t> </a:t>
            </a:r>
            <a:r>
              <a:rPr sz="2400" b="1" i="1" spc="-5" dirty="0">
                <a:latin typeface="Telegraf" panose="020B0604020202020204" charset="0"/>
                <a:cs typeface="Arial"/>
              </a:rPr>
              <a:t>data </a:t>
            </a:r>
            <a:r>
              <a:rPr sz="2400" b="1" i="1" dirty="0">
                <a:latin typeface="Telegraf" panose="020B0604020202020204" charset="0"/>
                <a:cs typeface="Arial"/>
              </a:rPr>
              <a:t>analytics </a:t>
            </a:r>
            <a:r>
              <a:rPr sz="2400" b="1" i="1" spc="-5" dirty="0">
                <a:latin typeface="Telegraf" panose="020B0604020202020204" charset="0"/>
                <a:cs typeface="Arial"/>
              </a:rPr>
              <a:t>and </a:t>
            </a:r>
            <a:r>
              <a:rPr sz="2400" b="1" i="1" dirty="0">
                <a:latin typeface="Telegraf" panose="020B0604020202020204" charset="0"/>
                <a:cs typeface="Arial"/>
              </a:rPr>
              <a:t>cloud-based </a:t>
            </a:r>
            <a:r>
              <a:rPr sz="2400" b="1" i="1" spc="-20" dirty="0">
                <a:latin typeface="Telegraf" panose="020B0604020202020204" charset="0"/>
                <a:cs typeface="Arial"/>
              </a:rPr>
              <a:t>technology, </a:t>
            </a:r>
            <a:r>
              <a:rPr sz="2400" b="1" i="1" spc="-5" dirty="0">
                <a:latin typeface="Telegraf" panose="020B0604020202020204" charset="0"/>
                <a:cs typeface="Arial"/>
              </a:rPr>
              <a:t>for clients who are  inundated by tax audits.</a:t>
            </a:r>
            <a:r>
              <a:rPr sz="2400" b="1" i="1" spc="25" dirty="0">
                <a:latin typeface="Telegraf" panose="020B0604020202020204" charset="0"/>
                <a:cs typeface="Arial"/>
              </a:rPr>
              <a:t> </a:t>
            </a:r>
            <a:r>
              <a:rPr sz="2400" b="1" i="1" spc="-5" dirty="0">
                <a:latin typeface="Telegraf" panose="020B0604020202020204" charset="0"/>
                <a:cs typeface="Arial"/>
              </a:rPr>
              <a:t>…</a:t>
            </a:r>
            <a:endParaRPr sz="2400" b="1" i="1" dirty="0">
              <a:latin typeface="Telegraf" panose="020B0604020202020204" charset="0"/>
              <a:cs typeface="Arial"/>
            </a:endParaRPr>
          </a:p>
          <a:p>
            <a:pPr marL="12700">
              <a:lnSpc>
                <a:spcPct val="100000"/>
              </a:lnSpc>
              <a:spcBef>
                <a:spcPts val="215"/>
              </a:spcBef>
            </a:pPr>
            <a:r>
              <a:rPr lang="en-US" i="1" spc="-75" dirty="0">
                <a:latin typeface="Telegraf" panose="020B0604020202020204" charset="0"/>
                <a:cs typeface="Arial"/>
              </a:rPr>
              <a:t>KPMG’s </a:t>
            </a:r>
            <a:r>
              <a:rPr i="1" spc="-75" dirty="0">
                <a:latin typeface="Telegraf" panose="020B0604020202020204" charset="0"/>
                <a:cs typeface="Arial"/>
              </a:rPr>
              <a:t>Tax </a:t>
            </a:r>
            <a:r>
              <a:rPr i="1" spc="-5" dirty="0">
                <a:latin typeface="Telegraf" panose="020B0604020202020204" charset="0"/>
                <a:cs typeface="Arial"/>
              </a:rPr>
              <a:t>Controversy &amp; Dispute Resolution</a:t>
            </a:r>
            <a:r>
              <a:rPr i="1" spc="100" dirty="0">
                <a:latin typeface="Telegraf" panose="020B0604020202020204" charset="0"/>
                <a:cs typeface="Arial"/>
              </a:rPr>
              <a:t> </a:t>
            </a:r>
            <a:r>
              <a:rPr i="1" spc="-5" dirty="0">
                <a:latin typeface="Telegraf" panose="020B0604020202020204" charset="0"/>
                <a:cs typeface="Arial"/>
              </a:rPr>
              <a:t>Services</a:t>
            </a:r>
            <a:endParaRPr i="1" dirty="0">
              <a:latin typeface="Telegraf" panose="020B0604020202020204" charset="0"/>
              <a:cs typeface="Arial"/>
            </a:endParaRPr>
          </a:p>
          <a:p>
            <a:pPr marL="12700">
              <a:lnSpc>
                <a:spcPct val="100000"/>
              </a:lnSpc>
              <a:spcBef>
                <a:spcPts val="204"/>
              </a:spcBef>
            </a:pPr>
            <a:r>
              <a:rPr i="1" u="heavy" spc="-5" dirty="0">
                <a:uFill>
                  <a:solidFill>
                    <a:srgbClr val="000000"/>
                  </a:solidFill>
                </a:uFill>
                <a:latin typeface="Telegraf" panose="020B0604020202020204" charset="0"/>
                <a:cs typeface="Arial"/>
                <a:hlinkClick r:id="rId2"/>
              </a:rPr>
              <a:t>https://tax.kpmg.us/services/tax-controversy-and-dispute-resolution.html</a:t>
            </a:r>
            <a:endParaRPr i="1" dirty="0">
              <a:latin typeface="Telegraf" panose="020B0604020202020204" charset="0"/>
              <a:cs typeface="Arial"/>
            </a:endParaRPr>
          </a:p>
          <a:p>
            <a:pPr>
              <a:lnSpc>
                <a:spcPct val="100000"/>
              </a:lnSpc>
            </a:pPr>
            <a:endParaRPr sz="3200" i="1" dirty="0">
              <a:latin typeface="Telegraf" panose="020B0604020202020204" charset="0"/>
              <a:cs typeface="Arial"/>
            </a:endParaRPr>
          </a:p>
          <a:p>
            <a:pPr marL="12065">
              <a:tabLst>
                <a:tab pos="241935" algn="l"/>
              </a:tabLst>
            </a:pPr>
            <a:r>
              <a:rPr sz="2400" b="1" i="1" spc="-5" dirty="0">
                <a:latin typeface="Telegraf" panose="020B0604020202020204" charset="0"/>
                <a:cs typeface="Arial"/>
              </a:rPr>
              <a:t>Tax data analytics combines tax technical knowledge, large set</a:t>
            </a:r>
            <a:r>
              <a:rPr lang="en-US" sz="2400" b="1" i="1" spc="-5" dirty="0">
                <a:latin typeface="Telegraf" panose="020B0604020202020204" charset="0"/>
                <a:cs typeface="Arial"/>
              </a:rPr>
              <a:t> </a:t>
            </a:r>
            <a:r>
              <a:rPr sz="2400" b="1" i="1" spc="-5" dirty="0">
                <a:latin typeface="Telegraf" panose="020B0604020202020204" charset="0"/>
                <a:cs typeface="Arial"/>
              </a:rPr>
              <a:t>of data, and new technologies such as visualization tools to  generate insights and deeper understanding.</a:t>
            </a:r>
            <a:r>
              <a:rPr lang="en-US" sz="2400" b="1" i="1" spc="-5" dirty="0">
                <a:latin typeface="Telegraf" panose="020B0604020202020204" charset="0"/>
                <a:cs typeface="Arial"/>
              </a:rPr>
              <a:t> </a:t>
            </a:r>
            <a:r>
              <a:rPr sz="2400" b="1" i="1" spc="-5" dirty="0">
                <a:latin typeface="Telegraf" panose="020B0604020202020204" charset="0"/>
                <a:cs typeface="Arial"/>
              </a:rPr>
              <a:t>Tax analytics can help an organization’s tax function make  smarter, real-time decisions</a:t>
            </a:r>
          </a:p>
          <a:p>
            <a:pPr marL="12700" marR="130810">
              <a:lnSpc>
                <a:spcPct val="70000"/>
              </a:lnSpc>
              <a:spcBef>
                <a:spcPts val="1005"/>
              </a:spcBef>
            </a:pPr>
            <a:r>
              <a:rPr sz="2000" i="1" u="heavy" spc="-5" dirty="0">
                <a:uFill>
                  <a:solidFill>
                    <a:srgbClr val="000000"/>
                  </a:solidFill>
                </a:uFill>
                <a:latin typeface="Telegraf" panose="020B0604020202020204" charset="0"/>
                <a:cs typeface="Arial"/>
                <a:hlinkClick r:id="rId3"/>
              </a:rPr>
              <a:t>https://www2.deloitte.com/content/dam/Deloitte/us/Documents/Tax/us-tax-data-analytics-a- </a:t>
            </a:r>
            <a:r>
              <a:rPr sz="2000" i="1" spc="-5" dirty="0">
                <a:latin typeface="Telegraf" panose="020B0604020202020204" charset="0"/>
                <a:cs typeface="Arial"/>
                <a:hlinkClick r:id="rId3"/>
              </a:rPr>
              <a:t> </a:t>
            </a:r>
            <a:r>
              <a:rPr sz="2000" i="1" u="heavy" spc="-5" dirty="0">
                <a:uFill>
                  <a:solidFill>
                    <a:srgbClr val="000000"/>
                  </a:solidFill>
                </a:uFill>
                <a:latin typeface="Telegraf" panose="020B0604020202020204" charset="0"/>
                <a:cs typeface="Arial"/>
                <a:hlinkClick r:id="rId3"/>
              </a:rPr>
              <a:t>new-era-for-tax-planning-and-compliance.pdf</a:t>
            </a:r>
            <a:endParaRPr sz="2000" i="1" dirty="0">
              <a:latin typeface="Telegraf" panose="020B0604020202020204" charset="0"/>
              <a:cs typeface="Arial"/>
            </a:endParaRPr>
          </a:p>
        </p:txBody>
      </p:sp>
      <p:pic>
        <p:nvPicPr>
          <p:cNvPr id="17" name="Picture 16" descr="Graphical user interface&#10;&#10;Description automatically generated with medium confidence">
            <a:extLst>
              <a:ext uri="{FF2B5EF4-FFF2-40B4-BE49-F238E27FC236}">
                <a16:creationId xmlns:a16="http://schemas.microsoft.com/office/drawing/2014/main" id="{306FB909-0208-46B3-B452-B258FE5436B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462" r="18269"/>
          <a:stretch/>
        </p:blipFill>
        <p:spPr>
          <a:xfrm>
            <a:off x="9790059" y="2749309"/>
            <a:ext cx="7774041" cy="6911571"/>
          </a:xfrm>
          <a:prstGeom prst="rect">
            <a:avLst/>
          </a:prstGeom>
        </p:spPr>
      </p:pic>
    </p:spTree>
    <p:extLst>
      <p:ext uri="{BB962C8B-B14F-4D97-AF65-F5344CB8AC3E}">
        <p14:creationId xmlns:p14="http://schemas.microsoft.com/office/powerpoint/2010/main" val="18429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Ketentuan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D65021BE-7230-4C3C-9171-909B69D5F955}"/>
              </a:ext>
            </a:extLst>
          </p:cNvPr>
          <p:cNvSpPr txBox="1"/>
          <p:nvPr/>
        </p:nvSpPr>
        <p:spPr>
          <a:xfrm>
            <a:off x="838198" y="3390900"/>
            <a:ext cx="8305800" cy="5139869"/>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Peraturan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Pemerintah</a:t>
            </a:r>
            <a:r>
              <a:rPr lang="en-ID" sz="2400" dirty="0">
                <a:latin typeface="Telegraf" panose="020B0604020202020204" charset="0"/>
                <a:cs typeface="Segoe UI" panose="020B0502040204020203" pitchFamily="34" charset="0"/>
              </a:rPr>
              <a:t> (PP)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35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2023 </a:t>
            </a:r>
            <a:r>
              <a:rPr lang="en-ID" sz="2400" dirty="0" err="1">
                <a:latin typeface="Telegraf" panose="020B0604020202020204" charset="0"/>
                <a:cs typeface="Segoe UI" panose="020B0502040204020203" pitchFamily="34" charset="0"/>
              </a:rPr>
              <a:t>Ketentuan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Umum</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 dan </a:t>
            </a:r>
            <a:r>
              <a:rPr lang="en-ID" sz="2400" dirty="0" err="1">
                <a:latin typeface="Telegraf" panose="020B0604020202020204" charset="0"/>
                <a:cs typeface="Segoe UI" panose="020B0502040204020203" pitchFamily="34" charset="0"/>
              </a:rPr>
              <a:t>Retribusi</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Perda</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6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2010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Ketentuan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Umum</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Pergub</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81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2019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Tata Cara </a:t>
            </a:r>
            <a:r>
              <a:rPr lang="en-ID" sz="2400" dirty="0" err="1">
                <a:latin typeface="Telegraf" panose="020B0604020202020204" charset="0"/>
                <a:cs typeface="Segoe UI" panose="020B0502040204020203" pitchFamily="34" charset="0"/>
              </a:rPr>
              <a:t>Pembukuan</a:t>
            </a:r>
            <a:r>
              <a:rPr lang="en-ID" sz="2400" dirty="0">
                <a:latin typeface="Telegraf" panose="020B0604020202020204" charset="0"/>
                <a:cs typeface="Segoe UI" panose="020B0502040204020203" pitchFamily="34" charset="0"/>
              </a:rPr>
              <a:t> dan </a:t>
            </a:r>
            <a:r>
              <a:rPr lang="en-ID" sz="2400" dirty="0" err="1">
                <a:latin typeface="Telegraf" panose="020B0604020202020204" charset="0"/>
                <a:cs typeface="Segoe UI" panose="020B0502040204020203" pitchFamily="34" charset="0"/>
              </a:rPr>
              <a:t>Pencatatan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Bagi</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Wajib</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Pergub</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98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2019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Pelaporan</a:t>
            </a:r>
            <a:r>
              <a:rPr lang="en-ID" sz="2400" dirty="0">
                <a:latin typeface="Telegraf" panose="020B0604020202020204" charset="0"/>
                <a:cs typeface="Segoe UI" panose="020B0502040204020203" pitchFamily="34" charset="0"/>
              </a:rPr>
              <a:t> Data </a:t>
            </a:r>
            <a:r>
              <a:rPr lang="en-ID" sz="2400" dirty="0" err="1">
                <a:latin typeface="Telegraf" panose="020B0604020202020204" charset="0"/>
                <a:cs typeface="Segoe UI" panose="020B0502040204020203" pitchFamily="34" charset="0"/>
              </a:rPr>
              <a:t>Transaksi</a:t>
            </a:r>
            <a:r>
              <a:rPr lang="en-ID" sz="2400" dirty="0">
                <a:latin typeface="Telegraf" panose="020B0604020202020204" charset="0"/>
                <a:cs typeface="Segoe UI" panose="020B0502040204020203" pitchFamily="34" charset="0"/>
              </a:rPr>
              <a:t> Usaha </a:t>
            </a:r>
            <a:r>
              <a:rPr lang="en-ID" sz="2400" dirty="0" err="1">
                <a:latin typeface="Telegraf" panose="020B0604020202020204" charset="0"/>
                <a:cs typeface="Segoe UI" panose="020B0502040204020203" pitchFamily="34" charset="0"/>
              </a:rPr>
              <a:t>Wajib</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Secara</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Elektronik</a:t>
            </a:r>
            <a:endParaRPr lang="en-ID" sz="2400" dirty="0">
              <a:latin typeface="Telegraf" panose="020B0604020202020204" charset="0"/>
              <a:cs typeface="Segoe UI" panose="020B0502040204020203" pitchFamily="34" charset="0"/>
            </a:endParaRPr>
          </a:p>
          <a:p>
            <a:pPr marL="342900" indent="-342900">
              <a:spcAft>
                <a:spcPts val="1200"/>
              </a:spcAft>
              <a:buFont typeface="Arial" panose="020B0604020202020204" pitchFamily="34" charset="0"/>
              <a:buChar char="•"/>
            </a:pPr>
            <a:r>
              <a:rPr lang="en-ID" sz="2400" dirty="0">
                <a:latin typeface="Telegraf" panose="020B0604020202020204" charset="0"/>
                <a:cs typeface="Segoe UI" panose="020B0502040204020203" pitchFamily="34" charset="0"/>
              </a:rPr>
              <a:t>PMK No. 7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2025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Pedoman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Pemeriksaan</a:t>
            </a:r>
            <a:r>
              <a:rPr lang="en-ID" sz="2400" dirty="0">
                <a:latin typeface="Telegraf" panose="020B0604020202020204" charset="0"/>
                <a:cs typeface="Segoe UI" panose="020B0502040204020203" pitchFamily="34" charset="0"/>
              </a:rPr>
              <a:t> dan </a:t>
            </a:r>
            <a:r>
              <a:rPr lang="en-ID" sz="2400" dirty="0" err="1">
                <a:latin typeface="Telegraf" panose="020B0604020202020204" charset="0"/>
                <a:cs typeface="Segoe UI" panose="020B0502040204020203" pitchFamily="34" charset="0"/>
              </a:rPr>
              <a:t>Penagihan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p:txBody>
      </p:sp>
      <p:pic>
        <p:nvPicPr>
          <p:cNvPr id="22" name="Picture 21" descr="Graphical user interface&#10;&#10;Description automatically generated with medium confidence">
            <a:extLst>
              <a:ext uri="{FF2B5EF4-FFF2-40B4-BE49-F238E27FC236}">
                <a16:creationId xmlns:a16="http://schemas.microsoft.com/office/drawing/2014/main" id="{B54176DA-11C4-4958-93FF-7972AE3375F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462" r="18269"/>
          <a:stretch/>
        </p:blipFill>
        <p:spPr>
          <a:xfrm>
            <a:off x="9790059" y="2749309"/>
            <a:ext cx="7774041" cy="6911571"/>
          </a:xfrm>
          <a:prstGeom prst="rect">
            <a:avLst/>
          </a:prstGeom>
        </p:spPr>
      </p:pic>
    </p:spTree>
    <p:extLst>
      <p:ext uri="{BB962C8B-B14F-4D97-AF65-F5344CB8AC3E}">
        <p14:creationId xmlns:p14="http://schemas.microsoft.com/office/powerpoint/2010/main" val="2233000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Penerapan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D65021BE-7230-4C3C-9171-909B69D5F955}"/>
              </a:ext>
            </a:extLst>
          </p:cNvPr>
          <p:cNvSpPr txBox="1"/>
          <p:nvPr/>
        </p:nvSpPr>
        <p:spPr>
          <a:xfrm>
            <a:off x="5114925" y="2700845"/>
            <a:ext cx="8096250" cy="769441"/>
          </a:xfrm>
          <a:prstGeom prst="rect">
            <a:avLst/>
          </a:prstGeom>
          <a:noFill/>
        </p:spPr>
        <p:txBody>
          <a:bodyPr wrap="square">
            <a:spAutoFit/>
          </a:bodyPr>
          <a:lstStyle/>
          <a:p>
            <a:pPr algn="ctr">
              <a:spcAft>
                <a:spcPts val="1200"/>
              </a:spcAft>
            </a:pPr>
            <a:r>
              <a:rPr lang="en-ID" sz="2200" dirty="0" err="1">
                <a:latin typeface="Telegraf" panose="020B0604020202020204" charset="0"/>
                <a:cs typeface="Segoe UI" panose="020B0502040204020203" pitchFamily="34" charset="0"/>
              </a:rPr>
              <a:t>Pasal</a:t>
            </a:r>
            <a:r>
              <a:rPr lang="en-ID" sz="2200" dirty="0">
                <a:latin typeface="Telegraf" panose="020B0604020202020204" charset="0"/>
                <a:cs typeface="Segoe UI" panose="020B0502040204020203" pitchFamily="34" charset="0"/>
              </a:rPr>
              <a:t> 5 PMK No. 7 </a:t>
            </a:r>
            <a:r>
              <a:rPr lang="en-ID" sz="2200" dirty="0" err="1">
                <a:latin typeface="Telegraf" panose="020B0604020202020204" charset="0"/>
                <a:cs typeface="Segoe UI" panose="020B0502040204020203" pitchFamily="34" charset="0"/>
              </a:rPr>
              <a:t>Tahun</a:t>
            </a:r>
            <a:r>
              <a:rPr lang="en-ID" sz="2200" dirty="0">
                <a:latin typeface="Telegraf" panose="020B0604020202020204" charset="0"/>
                <a:cs typeface="Segoe UI" panose="020B0502040204020203" pitchFamily="34" charset="0"/>
              </a:rPr>
              <a:t> 2025 </a:t>
            </a:r>
            <a:r>
              <a:rPr lang="en-ID" sz="2200" dirty="0" err="1">
                <a:latin typeface="Telegraf" panose="020B0604020202020204" charset="0"/>
                <a:cs typeface="Segoe UI" panose="020B0502040204020203" pitchFamily="34" charset="0"/>
              </a:rPr>
              <a:t>tentang</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Pedoman</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Pemeriksaan</a:t>
            </a:r>
            <a:r>
              <a:rPr lang="en-ID" sz="2200" dirty="0">
                <a:latin typeface="Telegraf" panose="020B0604020202020204" charset="0"/>
                <a:cs typeface="Segoe UI" panose="020B0502040204020203" pitchFamily="34" charset="0"/>
              </a:rPr>
              <a:t> dan </a:t>
            </a:r>
            <a:r>
              <a:rPr lang="en-ID" sz="2200" dirty="0" err="1">
                <a:latin typeface="Telegraf" panose="020B0604020202020204" charset="0"/>
                <a:cs typeface="Segoe UI" panose="020B0502040204020203" pitchFamily="34" charset="0"/>
              </a:rPr>
              <a:t>Penagihan</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Pajak</a:t>
            </a:r>
            <a:r>
              <a:rPr lang="en-ID" sz="2200" dirty="0">
                <a:latin typeface="Telegraf" panose="020B0604020202020204" charset="0"/>
                <a:cs typeface="Segoe UI" panose="020B0502040204020203" pitchFamily="34" charset="0"/>
              </a:rPr>
              <a:t> Daerah:</a:t>
            </a:r>
          </a:p>
        </p:txBody>
      </p:sp>
      <p:sp>
        <p:nvSpPr>
          <p:cNvPr id="9" name="TextBox 8">
            <a:extLst>
              <a:ext uri="{FF2B5EF4-FFF2-40B4-BE49-F238E27FC236}">
                <a16:creationId xmlns:a16="http://schemas.microsoft.com/office/drawing/2014/main" id="{41366212-2893-4543-8B74-E69C6D57541C}"/>
              </a:ext>
            </a:extLst>
          </p:cNvPr>
          <p:cNvSpPr txBox="1"/>
          <p:nvPr/>
        </p:nvSpPr>
        <p:spPr>
          <a:xfrm>
            <a:off x="5438777" y="8190736"/>
            <a:ext cx="8096250" cy="1107996"/>
          </a:xfrm>
          <a:prstGeom prst="rect">
            <a:avLst/>
          </a:prstGeom>
          <a:noFill/>
        </p:spPr>
        <p:txBody>
          <a:bodyPr wrap="square">
            <a:spAutoFit/>
          </a:bodyPr>
          <a:lstStyle/>
          <a:p>
            <a:pPr algn="ctr">
              <a:spcAft>
                <a:spcPts val="1200"/>
              </a:spcAft>
            </a:pPr>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dirty="0">
                <a:latin typeface="Telegraf" panose="020B0604020202020204" charset="0"/>
              </a:rPr>
              <a:t> </a:t>
            </a:r>
            <a:r>
              <a:rPr lang="en-US" sz="2200" dirty="0" err="1">
                <a:latin typeface="Telegraf" panose="020B0604020202020204" charset="0"/>
              </a:rPr>
              <a:t>adalah</a:t>
            </a:r>
            <a:r>
              <a:rPr lang="en-US" sz="2200" dirty="0">
                <a:latin typeface="Telegraf" panose="020B0604020202020204" charset="0"/>
              </a:rPr>
              <a:t> </a:t>
            </a:r>
            <a:r>
              <a:rPr lang="en-US" sz="2200" dirty="0" err="1">
                <a:latin typeface="Telegraf" panose="020B0604020202020204" charset="0"/>
              </a:rPr>
              <a:t>kegiatan</a:t>
            </a:r>
            <a:r>
              <a:rPr lang="en-US" sz="2200" dirty="0">
                <a:latin typeface="Telegraf" panose="020B0604020202020204" charset="0"/>
              </a:rPr>
              <a:t> yang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menilai</a:t>
            </a:r>
            <a:r>
              <a:rPr lang="en-US" sz="2200" dirty="0">
                <a:latin typeface="Telegraf" panose="020B0604020202020204" charset="0"/>
              </a:rPr>
              <a:t> </a:t>
            </a:r>
            <a:r>
              <a:rPr lang="en-US" sz="2200" dirty="0" err="1">
                <a:latin typeface="Telegraf" panose="020B0604020202020204" charset="0"/>
              </a:rPr>
              <a:t>tingkat</a:t>
            </a:r>
            <a:r>
              <a:rPr lang="en-US" sz="2200" dirty="0">
                <a:latin typeface="Telegraf" panose="020B0604020202020204" charset="0"/>
              </a:rPr>
              <a:t> </a:t>
            </a:r>
            <a:r>
              <a:rPr lang="en-US" sz="2200" dirty="0" err="1">
                <a:latin typeface="Telegraf" panose="020B0604020202020204" charset="0"/>
              </a:rPr>
              <a:t>ketidakpatuhan</a:t>
            </a:r>
            <a:r>
              <a:rPr lang="en-US" sz="2200" dirty="0">
                <a:latin typeface="Telegraf" panose="020B0604020202020204" charset="0"/>
              </a:rPr>
              <a:t> </a:t>
            </a: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berisiko</a:t>
            </a:r>
            <a:r>
              <a:rPr lang="en-US" sz="2200" dirty="0">
                <a:latin typeface="Telegraf" panose="020B0604020202020204" charset="0"/>
              </a:rPr>
              <a:t> </a:t>
            </a:r>
            <a:r>
              <a:rPr lang="en-US" sz="2200" dirty="0" err="1">
                <a:latin typeface="Telegraf" panose="020B0604020202020204" charset="0"/>
              </a:rPr>
              <a:t>menimbulkan</a:t>
            </a:r>
            <a:r>
              <a:rPr lang="en-US" sz="2200" dirty="0">
                <a:latin typeface="Telegraf" panose="020B0604020202020204" charset="0"/>
              </a:rPr>
              <a:t> </a:t>
            </a:r>
            <a:r>
              <a:rPr lang="en-US" sz="2200" dirty="0" err="1">
                <a:latin typeface="Telegraf" panose="020B0604020202020204" charset="0"/>
              </a:rPr>
              <a:t>hilangnya</a:t>
            </a:r>
            <a:r>
              <a:rPr lang="en-US" sz="2200" dirty="0">
                <a:latin typeface="Telegraf" panose="020B0604020202020204" charset="0"/>
              </a:rPr>
              <a:t> </a:t>
            </a:r>
            <a:r>
              <a:rPr lang="en-US" sz="2200" dirty="0" err="1">
                <a:latin typeface="Telegraf" panose="020B0604020202020204" charset="0"/>
              </a:rPr>
              <a:t>potensi</a:t>
            </a:r>
            <a:r>
              <a:rPr lang="en-US" sz="2200" dirty="0">
                <a:latin typeface="Telegraf" panose="020B0604020202020204" charset="0"/>
              </a:rPr>
              <a:t> </a:t>
            </a:r>
            <a:r>
              <a:rPr lang="en-US" sz="2200" dirty="0" err="1">
                <a:latin typeface="Telegraf" panose="020B0604020202020204" charset="0"/>
              </a:rPr>
              <a:t>penerimaan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a:t>
            </a:r>
            <a:endParaRPr lang="en-ID" sz="2200" dirty="0">
              <a:latin typeface="Telegraf" panose="020B0604020202020204" charset="0"/>
              <a:cs typeface="Segoe UI" panose="020B0502040204020203" pitchFamily="34" charset="0"/>
            </a:endParaRPr>
          </a:p>
        </p:txBody>
      </p:sp>
      <p:sp>
        <p:nvSpPr>
          <p:cNvPr id="11" name="TextBox 10">
            <a:extLst>
              <a:ext uri="{FF2B5EF4-FFF2-40B4-BE49-F238E27FC236}">
                <a16:creationId xmlns:a16="http://schemas.microsoft.com/office/drawing/2014/main" id="{9665D0C7-4C4A-4DCE-B0EC-279DC019EAB4}"/>
              </a:ext>
            </a:extLst>
          </p:cNvPr>
          <p:cNvSpPr txBox="1"/>
          <p:nvPr/>
        </p:nvSpPr>
        <p:spPr>
          <a:xfrm>
            <a:off x="1066800" y="3808841"/>
            <a:ext cx="8096250" cy="3939540"/>
          </a:xfrm>
          <a:prstGeom prst="rect">
            <a:avLst/>
          </a:prstGeom>
          <a:noFill/>
        </p:spPr>
        <p:txBody>
          <a:bodyPr wrap="square">
            <a:spAutoFit/>
          </a:bodyPr>
          <a:lstStyle/>
          <a:p>
            <a:pPr>
              <a:spcAft>
                <a:spcPts val="1200"/>
              </a:spcAft>
            </a:pPr>
            <a:r>
              <a:rPr lang="en-US" sz="2200" dirty="0" err="1">
                <a:latin typeface="Telegraf" panose="020B0604020202020204" charset="0"/>
              </a:rPr>
              <a:t>Pemeriksaan</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menguji</a:t>
            </a:r>
            <a:r>
              <a:rPr lang="en-US" sz="2200" dirty="0">
                <a:latin typeface="Telegraf" panose="020B0604020202020204" charset="0"/>
              </a:rPr>
              <a:t> </a:t>
            </a: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pemenuhan</a:t>
            </a:r>
            <a:r>
              <a:rPr lang="en-US" sz="2200" dirty="0">
                <a:latin typeface="Telegraf" panose="020B0604020202020204" charset="0"/>
              </a:rPr>
              <a:t> </a:t>
            </a:r>
            <a:r>
              <a:rPr lang="en-US" sz="2200" dirty="0" err="1">
                <a:latin typeface="Telegraf" panose="020B0604020202020204" charset="0"/>
              </a:rPr>
              <a:t>kewajiban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sebagaimana</a:t>
            </a:r>
            <a:r>
              <a:rPr lang="en-US" sz="2200" dirty="0">
                <a:latin typeface="Telegraf" panose="020B0604020202020204" charset="0"/>
              </a:rPr>
              <a:t> </a:t>
            </a:r>
            <a:r>
              <a:rPr lang="en-US" sz="2200" dirty="0" err="1">
                <a:latin typeface="Telegraf" panose="020B0604020202020204" charset="0"/>
              </a:rPr>
              <a:t>dimaksud</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Pasal</a:t>
            </a:r>
            <a:r>
              <a:rPr lang="en-US" sz="2200" dirty="0">
                <a:latin typeface="Telegraf" panose="020B0604020202020204" charset="0"/>
              </a:rPr>
              <a:t> 4,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hal</a:t>
            </a:r>
            <a:r>
              <a:rPr lang="en-US" sz="2200" dirty="0">
                <a:latin typeface="Telegraf" panose="020B0604020202020204" charset="0"/>
              </a:rPr>
              <a:t>:</a:t>
            </a:r>
          </a:p>
          <a:p>
            <a:pPr marL="457200" indent="-457200">
              <a:spcAft>
                <a:spcPts val="1200"/>
              </a:spcAft>
              <a:buFont typeface="+mj-lt"/>
              <a:buAutoNum type="alphaLcPeriod"/>
            </a:pP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mengajukan</a:t>
            </a:r>
            <a:r>
              <a:rPr lang="en-US" sz="2200" dirty="0">
                <a:latin typeface="Telegraf" panose="020B0604020202020204" charset="0"/>
              </a:rPr>
              <a:t> </a:t>
            </a:r>
            <a:r>
              <a:rPr lang="en-US" sz="2200" dirty="0" err="1">
                <a:latin typeface="Telegraf" panose="020B0604020202020204" charset="0"/>
              </a:rPr>
              <a:t>permohonan</a:t>
            </a:r>
            <a:r>
              <a:rPr lang="en-US" sz="2200" dirty="0">
                <a:latin typeface="Telegraf" panose="020B0604020202020204" charset="0"/>
              </a:rPr>
              <a:t> </a:t>
            </a:r>
            <a:r>
              <a:rPr lang="en-US" sz="2200" dirty="0" err="1">
                <a:latin typeface="Telegraf" panose="020B0604020202020204" charset="0"/>
              </a:rPr>
              <a:t>pengembalian</a:t>
            </a:r>
            <a:r>
              <a:rPr lang="en-US" sz="2200" dirty="0">
                <a:latin typeface="Telegraf" panose="020B0604020202020204" charset="0"/>
              </a:rPr>
              <a:t> </a:t>
            </a:r>
            <a:r>
              <a:rPr lang="en-US" sz="2200" dirty="0" err="1">
                <a:latin typeface="Telegraf" panose="020B0604020202020204" charset="0"/>
              </a:rPr>
              <a:t>atau</a:t>
            </a:r>
            <a:r>
              <a:rPr lang="en-US" sz="2200" dirty="0">
                <a:latin typeface="Telegraf" panose="020B0604020202020204" charset="0"/>
              </a:rPr>
              <a:t> </a:t>
            </a:r>
            <a:r>
              <a:rPr lang="en-US" sz="2200" dirty="0" err="1">
                <a:latin typeface="Telegraf" panose="020B0604020202020204" charset="0"/>
              </a:rPr>
              <a:t>kompensasi</a:t>
            </a:r>
            <a:r>
              <a:rPr lang="en-US" sz="2200" dirty="0">
                <a:latin typeface="Telegraf" panose="020B0604020202020204" charset="0"/>
              </a:rPr>
              <a:t> </a:t>
            </a:r>
            <a:r>
              <a:rPr lang="en-US" sz="2200" dirty="0" err="1">
                <a:latin typeface="Telegraf" panose="020B0604020202020204" charset="0"/>
              </a:rPr>
              <a:t>kelebihan</a:t>
            </a:r>
            <a:r>
              <a:rPr lang="en-US" sz="2200" dirty="0">
                <a:latin typeface="Telegraf" panose="020B0604020202020204" charset="0"/>
              </a:rPr>
              <a:t> </a:t>
            </a:r>
            <a:r>
              <a:rPr lang="en-US" sz="2200" dirty="0" err="1">
                <a:latin typeface="Telegraf" panose="020B0604020202020204" charset="0"/>
              </a:rPr>
              <a:t>pembayaran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a:t>
            </a:r>
          </a:p>
          <a:p>
            <a:pPr marL="457200" indent="-457200">
              <a:spcAft>
                <a:spcPts val="1200"/>
              </a:spcAft>
              <a:buFont typeface="+mj-lt"/>
              <a:buAutoNum type="alphaLcPeriod"/>
            </a:pPr>
            <a:r>
              <a:rPr lang="en-US" sz="2200" dirty="0" err="1">
                <a:latin typeface="Telegraf" panose="020B0604020202020204" charset="0"/>
              </a:rPr>
              <a:t>terdapat</a:t>
            </a:r>
            <a:r>
              <a:rPr lang="en-US" sz="2200" dirty="0">
                <a:latin typeface="Telegraf" panose="020B0604020202020204" charset="0"/>
              </a:rPr>
              <a:t> </a:t>
            </a:r>
            <a:r>
              <a:rPr lang="en-US" sz="2200" dirty="0" err="1">
                <a:latin typeface="Telegraf" panose="020B0604020202020204" charset="0"/>
              </a:rPr>
              <a:t>keterangan</a:t>
            </a:r>
            <a:r>
              <a:rPr lang="en-US" sz="2200" dirty="0">
                <a:latin typeface="Telegraf" panose="020B0604020202020204" charset="0"/>
              </a:rPr>
              <a:t> lain </a:t>
            </a:r>
            <a:r>
              <a:rPr lang="en-US" sz="2200" dirty="0" err="1">
                <a:latin typeface="Telegraf" panose="020B0604020202020204" charset="0"/>
              </a:rPr>
              <a:t>berupa</a:t>
            </a:r>
            <a:r>
              <a:rPr lang="en-US" sz="2200" dirty="0">
                <a:latin typeface="Telegraf" panose="020B0604020202020204" charset="0"/>
              </a:rPr>
              <a:t> Data </a:t>
            </a:r>
            <a:r>
              <a:rPr lang="en-US" sz="2200" dirty="0" err="1">
                <a:latin typeface="Telegraf" panose="020B0604020202020204" charset="0"/>
              </a:rPr>
              <a:t>Konkret</a:t>
            </a:r>
            <a:r>
              <a:rPr lang="en-US" sz="2200" dirty="0">
                <a:latin typeface="Telegraf" panose="020B0604020202020204" charset="0"/>
              </a:rPr>
              <a:t> yang </a:t>
            </a:r>
            <a:r>
              <a:rPr lang="en-US" sz="2200" dirty="0" err="1">
                <a:latin typeface="Telegraf" panose="020B0604020202020204" charset="0"/>
              </a:rPr>
              <a:t>menunjukkan</a:t>
            </a:r>
            <a:r>
              <a:rPr lang="en-US" sz="2200" dirty="0">
                <a:latin typeface="Telegraf" panose="020B0604020202020204" charset="0"/>
              </a:rPr>
              <a:t> </a:t>
            </a:r>
            <a:r>
              <a:rPr lang="en-US" sz="2200" dirty="0" err="1">
                <a:latin typeface="Telegraf" panose="020B0604020202020204" charset="0"/>
              </a:rPr>
              <a:t>bahwa</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terutang</a:t>
            </a:r>
            <a:r>
              <a:rPr lang="en-US" sz="2200" dirty="0">
                <a:latin typeface="Telegraf" panose="020B0604020202020204" charset="0"/>
              </a:rPr>
              <a:t> </a:t>
            </a:r>
            <a:r>
              <a:rPr lang="en-US" sz="2200" dirty="0" err="1">
                <a:latin typeface="Telegraf" panose="020B0604020202020204" charset="0"/>
              </a:rPr>
              <a:t>tidak</a:t>
            </a:r>
            <a:r>
              <a:rPr lang="en-US" sz="2200" dirty="0">
                <a:latin typeface="Telegraf" panose="020B0604020202020204" charset="0"/>
              </a:rPr>
              <a:t> </a:t>
            </a:r>
            <a:r>
              <a:rPr lang="en-US" sz="2200" dirty="0" err="1">
                <a:latin typeface="Telegraf" panose="020B0604020202020204" charset="0"/>
              </a:rPr>
              <a:t>atau</a:t>
            </a:r>
            <a:r>
              <a:rPr lang="en-US" sz="2200" dirty="0">
                <a:latin typeface="Telegraf" panose="020B0604020202020204" charset="0"/>
              </a:rPr>
              <a:t> </a:t>
            </a:r>
            <a:r>
              <a:rPr lang="en-US" sz="2200" dirty="0" err="1">
                <a:latin typeface="Telegraf" panose="020B0604020202020204" charset="0"/>
              </a:rPr>
              <a:t>kurang</a:t>
            </a:r>
            <a:r>
              <a:rPr lang="en-US" sz="2200" dirty="0">
                <a:latin typeface="Telegraf" panose="020B0604020202020204" charset="0"/>
              </a:rPr>
              <a:t> </a:t>
            </a:r>
            <a:r>
              <a:rPr lang="en-US" sz="2200" dirty="0" err="1">
                <a:latin typeface="Telegraf" panose="020B0604020202020204" charset="0"/>
              </a:rPr>
              <a:t>dibayar</a:t>
            </a:r>
            <a:r>
              <a:rPr lang="en-US" sz="2200" dirty="0">
                <a:latin typeface="Telegraf" panose="020B0604020202020204" charset="0"/>
              </a:rPr>
              <a:t>; </a:t>
            </a:r>
            <a:r>
              <a:rPr lang="en-US" sz="2200" dirty="0" err="1">
                <a:latin typeface="Telegraf" panose="020B0604020202020204" charset="0"/>
              </a:rPr>
              <a:t>atau</a:t>
            </a:r>
            <a:endParaRPr lang="en-US" sz="2200" dirty="0">
              <a:latin typeface="Telegraf" panose="020B0604020202020204" charset="0"/>
            </a:endParaRPr>
          </a:p>
          <a:p>
            <a:pPr marL="457200" indent="-457200">
              <a:spcAft>
                <a:spcPts val="1200"/>
              </a:spcAft>
              <a:buFont typeface="+mj-lt"/>
              <a:buAutoNum type="alphaLcPeriod"/>
            </a:pP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terpilih</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Pemeriksaan</a:t>
            </a:r>
            <a:r>
              <a:rPr lang="en-US" sz="2200" dirty="0">
                <a:latin typeface="Telegraf" panose="020B0604020202020204" charset="0"/>
              </a:rPr>
              <a:t> </a:t>
            </a:r>
            <a:r>
              <a:rPr lang="en-US" sz="2200" dirty="0" err="1">
                <a:latin typeface="Telegraf" panose="020B0604020202020204" charset="0"/>
              </a:rPr>
              <a:t>berdasarkan</a:t>
            </a:r>
            <a:r>
              <a:rPr lang="en-US" sz="2200" dirty="0">
                <a:latin typeface="Telegraf" panose="020B0604020202020204" charset="0"/>
              </a:rPr>
              <a:t> </a:t>
            </a:r>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b="1" dirty="0">
                <a:latin typeface="Telegraf" panose="020B0604020202020204" charset="0"/>
              </a:rPr>
              <a:t>.</a:t>
            </a:r>
          </a:p>
        </p:txBody>
      </p:sp>
      <p:sp>
        <p:nvSpPr>
          <p:cNvPr id="15" name="TextBox 14">
            <a:extLst>
              <a:ext uri="{FF2B5EF4-FFF2-40B4-BE49-F238E27FC236}">
                <a16:creationId xmlns:a16="http://schemas.microsoft.com/office/drawing/2014/main" id="{1139B116-A8A3-42AB-9DF1-40D1DF934313}"/>
              </a:ext>
            </a:extLst>
          </p:cNvPr>
          <p:cNvSpPr txBox="1"/>
          <p:nvPr/>
        </p:nvSpPr>
        <p:spPr>
          <a:xfrm>
            <a:off x="9467852" y="3808841"/>
            <a:ext cx="8096250" cy="2123658"/>
          </a:xfrm>
          <a:prstGeom prst="rect">
            <a:avLst/>
          </a:prstGeom>
          <a:noFill/>
        </p:spPr>
        <p:txBody>
          <a:bodyPr wrap="square">
            <a:spAutoFit/>
          </a:bodyPr>
          <a:lstStyle/>
          <a:p>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b="1" dirty="0">
                <a:latin typeface="Telegraf" panose="020B0604020202020204" charset="0"/>
              </a:rPr>
              <a:t> </a:t>
            </a:r>
            <a:r>
              <a:rPr lang="en-US" sz="2200" dirty="0" err="1">
                <a:latin typeface="Telegraf" panose="020B0604020202020204" charset="0"/>
              </a:rPr>
              <a:t>dilaksanakan</a:t>
            </a:r>
            <a:r>
              <a:rPr lang="en-US" sz="2200" dirty="0">
                <a:latin typeface="Telegraf" panose="020B0604020202020204" charset="0"/>
              </a:rPr>
              <a:t> </a:t>
            </a:r>
            <a:r>
              <a:rPr lang="en-US" sz="2200" dirty="0" err="1">
                <a:latin typeface="Telegraf" panose="020B0604020202020204" charset="0"/>
              </a:rPr>
              <a:t>dengan</a:t>
            </a:r>
            <a:r>
              <a:rPr lang="en-US" sz="2200" dirty="0">
                <a:latin typeface="Telegraf" panose="020B0604020202020204" charset="0"/>
              </a:rPr>
              <a:t> </a:t>
            </a:r>
            <a:r>
              <a:rPr lang="en-US" sz="2200" dirty="0" err="1">
                <a:latin typeface="Telegraf" panose="020B0604020202020204" charset="0"/>
              </a:rPr>
              <a:t>mempertimbangkan</a:t>
            </a:r>
            <a:r>
              <a:rPr lang="en-US" sz="2200" dirty="0">
                <a:latin typeface="Telegraf" panose="020B0604020202020204" charset="0"/>
              </a:rPr>
              <a:t> </a:t>
            </a:r>
            <a:r>
              <a:rPr lang="en-US" sz="2200" dirty="0" err="1">
                <a:latin typeface="Telegraf" panose="020B0604020202020204" charset="0"/>
              </a:rPr>
              <a:t>perilaku</a:t>
            </a:r>
            <a:r>
              <a:rPr lang="en-US" sz="2200" dirty="0">
                <a:latin typeface="Telegraf" panose="020B0604020202020204" charset="0"/>
              </a:rPr>
              <a:t> dan  </a:t>
            </a: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meliputi</a:t>
            </a:r>
            <a:r>
              <a:rPr lang="en-US" sz="2200" dirty="0">
                <a:latin typeface="Telegraf" panose="020B0604020202020204" charset="0"/>
              </a:rPr>
              <a:t>:</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penyampaian</a:t>
            </a:r>
            <a:r>
              <a:rPr lang="en-US" sz="2200" dirty="0">
                <a:latin typeface="Telegraf" panose="020B0604020202020204" charset="0"/>
              </a:rPr>
              <a:t> SPTPD; </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melunasi</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terutang</a:t>
            </a:r>
            <a:r>
              <a:rPr lang="en-US" sz="2200" dirty="0">
                <a:latin typeface="Telegraf" panose="020B0604020202020204" charset="0"/>
              </a:rPr>
              <a:t>; dan </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membayar</a:t>
            </a:r>
            <a:r>
              <a:rPr lang="en-US" sz="2200" dirty="0">
                <a:latin typeface="Telegraf" panose="020B0604020202020204" charset="0"/>
              </a:rPr>
              <a:t> Utang </a:t>
            </a:r>
            <a:r>
              <a:rPr lang="en-US" sz="2200" dirty="0" err="1">
                <a:latin typeface="Telegraf" panose="020B0604020202020204" charset="0"/>
              </a:rPr>
              <a:t>Pajak</a:t>
            </a:r>
            <a:r>
              <a:rPr lang="en-US" sz="2200" dirty="0">
                <a:latin typeface="Telegraf" panose="020B0604020202020204" charset="0"/>
              </a:rPr>
              <a:t> Masa </a:t>
            </a:r>
            <a:r>
              <a:rPr lang="en-US" sz="2200" dirty="0" err="1">
                <a:latin typeface="Telegraf" panose="020B0604020202020204" charset="0"/>
              </a:rPr>
              <a:t>Pajak</a:t>
            </a:r>
            <a:r>
              <a:rPr lang="en-US" sz="2200" dirty="0">
                <a:latin typeface="Telegraf" panose="020B0604020202020204" charset="0"/>
              </a:rPr>
              <a:t>/</a:t>
            </a:r>
            <a:r>
              <a:rPr lang="en-US" sz="2200" dirty="0" err="1">
                <a:latin typeface="Telegraf" panose="020B0604020202020204" charset="0"/>
              </a:rPr>
              <a:t>Tahun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sebelumnya</a:t>
            </a:r>
            <a:r>
              <a:rPr lang="en-US" sz="2200" dirty="0">
                <a:latin typeface="Telegraf" panose="020B0604020202020204" charset="0"/>
              </a:rPr>
              <a:t>.</a:t>
            </a:r>
          </a:p>
        </p:txBody>
      </p:sp>
    </p:spTree>
    <p:extLst>
      <p:ext uri="{BB962C8B-B14F-4D97-AF65-F5344CB8AC3E}">
        <p14:creationId xmlns:p14="http://schemas.microsoft.com/office/powerpoint/2010/main" val="326030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Penerapan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3" name="Table 3">
            <a:extLst>
              <a:ext uri="{FF2B5EF4-FFF2-40B4-BE49-F238E27FC236}">
                <a16:creationId xmlns:a16="http://schemas.microsoft.com/office/drawing/2014/main" id="{CC6E41F3-D54E-45E5-8F59-463F666C8992}"/>
              </a:ext>
            </a:extLst>
          </p:cNvPr>
          <p:cNvGraphicFramePr>
            <a:graphicFrameLocks noGrp="1"/>
          </p:cNvGraphicFramePr>
          <p:nvPr>
            <p:extLst>
              <p:ext uri="{D42A27DB-BD31-4B8C-83A1-F6EECF244321}">
                <p14:modId xmlns:p14="http://schemas.microsoft.com/office/powerpoint/2010/main" val="1074437920"/>
              </p:ext>
            </p:extLst>
          </p:nvPr>
        </p:nvGraphicFramePr>
        <p:xfrm>
          <a:off x="1047750" y="2650900"/>
          <a:ext cx="16916400" cy="7487171"/>
        </p:xfrm>
        <a:graphic>
          <a:graphicData uri="http://schemas.openxmlformats.org/drawingml/2006/table">
            <a:tbl>
              <a:tblPr firstRow="1" bandRow="1">
                <a:tableStyleId>{5C22544A-7EE6-4342-B048-85BDC9FD1C3A}</a:tableStyleId>
              </a:tblPr>
              <a:tblGrid>
                <a:gridCol w="3444516">
                  <a:extLst>
                    <a:ext uri="{9D8B030D-6E8A-4147-A177-3AD203B41FA5}">
                      <a16:colId xmlns:a16="http://schemas.microsoft.com/office/drawing/2014/main" val="1496012936"/>
                    </a:ext>
                  </a:extLst>
                </a:gridCol>
                <a:gridCol w="1837075">
                  <a:extLst>
                    <a:ext uri="{9D8B030D-6E8A-4147-A177-3AD203B41FA5}">
                      <a16:colId xmlns:a16="http://schemas.microsoft.com/office/drawing/2014/main" val="704336132"/>
                    </a:ext>
                  </a:extLst>
                </a:gridCol>
                <a:gridCol w="3903785">
                  <a:extLst>
                    <a:ext uri="{9D8B030D-6E8A-4147-A177-3AD203B41FA5}">
                      <a16:colId xmlns:a16="http://schemas.microsoft.com/office/drawing/2014/main" val="1161379787"/>
                    </a:ext>
                  </a:extLst>
                </a:gridCol>
                <a:gridCol w="3597605">
                  <a:extLst>
                    <a:ext uri="{9D8B030D-6E8A-4147-A177-3AD203B41FA5}">
                      <a16:colId xmlns:a16="http://schemas.microsoft.com/office/drawing/2014/main" val="1969802159"/>
                    </a:ext>
                  </a:extLst>
                </a:gridCol>
                <a:gridCol w="4133419">
                  <a:extLst>
                    <a:ext uri="{9D8B030D-6E8A-4147-A177-3AD203B41FA5}">
                      <a16:colId xmlns:a16="http://schemas.microsoft.com/office/drawing/2014/main" val="1373038517"/>
                    </a:ext>
                  </a:extLst>
                </a:gridCol>
              </a:tblGrid>
              <a:tr h="345536">
                <a:tc>
                  <a:txBody>
                    <a:bodyPr/>
                    <a:lstStyle/>
                    <a:p>
                      <a:pPr algn="ctr"/>
                      <a:r>
                        <a:rPr lang="en-US" sz="2400" dirty="0" err="1"/>
                        <a:t>Kasus</a:t>
                      </a:r>
                      <a:endParaRPr lang="en-US" sz="2400" dirty="0"/>
                    </a:p>
                  </a:txBody>
                  <a:tcPr anchor="ctr"/>
                </a:tc>
                <a:tc>
                  <a:txBody>
                    <a:bodyPr/>
                    <a:lstStyle/>
                    <a:p>
                      <a:pPr algn="ctr"/>
                      <a:r>
                        <a:rPr lang="en-US" sz="2400" dirty="0"/>
                        <a:t>Level</a:t>
                      </a:r>
                    </a:p>
                  </a:txBody>
                  <a:tcPr anchor="ctr"/>
                </a:tc>
                <a:tc>
                  <a:txBody>
                    <a:bodyPr/>
                    <a:lstStyle/>
                    <a:p>
                      <a:pPr algn="ctr"/>
                      <a:r>
                        <a:rPr lang="en-US" sz="2400" dirty="0" err="1"/>
                        <a:t>Fokus</a:t>
                      </a:r>
                      <a:endParaRPr lang="en-US" sz="2400" dirty="0"/>
                    </a:p>
                  </a:txBody>
                  <a:tcPr anchor="ctr"/>
                </a:tc>
                <a:tc>
                  <a:txBody>
                    <a:bodyPr/>
                    <a:lstStyle/>
                    <a:p>
                      <a:pPr algn="ctr"/>
                      <a:r>
                        <a:rPr lang="en-US" sz="2400" dirty="0" err="1"/>
                        <a:t>Metode</a:t>
                      </a:r>
                      <a:endParaRPr lang="en-US" sz="2400" dirty="0"/>
                    </a:p>
                  </a:txBody>
                  <a:tcPr anchor="ctr"/>
                </a:tc>
                <a:tc>
                  <a:txBody>
                    <a:bodyPr/>
                    <a:lstStyle/>
                    <a:p>
                      <a:pPr algn="ctr"/>
                      <a:r>
                        <a:rPr lang="en-US" sz="2400" dirty="0" err="1"/>
                        <a:t>Referensi</a:t>
                      </a:r>
                      <a:endParaRPr lang="en-US" sz="2400" dirty="0"/>
                    </a:p>
                  </a:txBody>
                  <a:tcPr anchor="ctr"/>
                </a:tc>
                <a:extLst>
                  <a:ext uri="{0D108BD9-81ED-4DB2-BD59-A6C34878D82A}">
                    <a16:rowId xmlns:a16="http://schemas.microsoft.com/office/drawing/2014/main" val="4154539056"/>
                  </a:ext>
                </a:extLst>
              </a:tr>
              <a:tr h="1331507">
                <a:tc>
                  <a:txBody>
                    <a:bodyPr/>
                    <a:lstStyle/>
                    <a:p>
                      <a:r>
                        <a:rPr lang="fi-FI" sz="1800" dirty="0"/>
                        <a:t>Penilaian Risiko Pemeriksaan Pajak Daerah</a:t>
                      </a:r>
                      <a:endParaRPr lang="en-US" sz="1800" dirty="0"/>
                    </a:p>
                  </a:txBody>
                  <a:tcPr/>
                </a:tc>
                <a:tc>
                  <a:txBody>
                    <a:bodyPr/>
                    <a:lstStyle/>
                    <a:p>
                      <a:r>
                        <a:rPr lang="en-US" sz="1800" dirty="0" err="1"/>
                        <a:t>Diagnostik</a:t>
                      </a:r>
                      <a:r>
                        <a:rPr lang="en-US" sz="1800" dirty="0"/>
                        <a:t> → </a:t>
                      </a:r>
                      <a:r>
                        <a:rPr lang="en-US" sz="1800" dirty="0" err="1"/>
                        <a:t>Preskriptif</a:t>
                      </a:r>
                      <a:endParaRPr lang="en-US" sz="1800" dirty="0"/>
                    </a:p>
                  </a:txBody>
                  <a:tcPr/>
                </a:tc>
                <a:tc>
                  <a:txBody>
                    <a:bodyPr/>
                    <a:lstStyle/>
                    <a:p>
                      <a:r>
                        <a:rPr lang="en-US" sz="1800" dirty="0" err="1"/>
                        <a:t>Pemilihan</a:t>
                      </a:r>
                      <a:r>
                        <a:rPr lang="en-US" sz="1800" dirty="0"/>
                        <a:t> </a:t>
                      </a:r>
                      <a:r>
                        <a:rPr lang="en-US" sz="1800" dirty="0" err="1"/>
                        <a:t>wajib</a:t>
                      </a:r>
                      <a:r>
                        <a:rPr lang="en-US" sz="1800" dirty="0"/>
                        <a:t> </a:t>
                      </a:r>
                      <a:r>
                        <a:rPr lang="en-US" sz="1800" dirty="0" err="1"/>
                        <a:t>pajak</a:t>
                      </a:r>
                      <a:r>
                        <a:rPr lang="en-US" sz="1800" dirty="0"/>
                        <a:t> yang </a:t>
                      </a:r>
                      <a:r>
                        <a:rPr lang="en-US" sz="1800" dirty="0" err="1"/>
                        <a:t>akan</a:t>
                      </a:r>
                      <a:r>
                        <a:rPr lang="en-US" sz="1800" dirty="0"/>
                        <a:t> </a:t>
                      </a:r>
                      <a:r>
                        <a:rPr lang="en-US" sz="1800" dirty="0" err="1"/>
                        <a:t>diperiksa</a:t>
                      </a:r>
                      <a:endParaRPr lang="en-US" sz="1800" dirty="0"/>
                    </a:p>
                  </a:txBody>
                  <a:tcPr/>
                </a:tc>
                <a:tc>
                  <a:txBody>
                    <a:bodyPr/>
                    <a:lstStyle/>
                    <a:p>
                      <a:r>
                        <a:rPr lang="en-US" sz="1800" dirty="0"/>
                        <a:t>Compliance risk scoring, anomaly detection</a:t>
                      </a:r>
                    </a:p>
                  </a:txBody>
                  <a:tcPr/>
                </a:tc>
                <a:tc>
                  <a:txBody>
                    <a:bodyPr/>
                    <a:lstStyle/>
                    <a:p>
                      <a:pPr marL="285750" indent="-285750">
                        <a:buFont typeface="Arial" panose="020B0604020202020204" pitchFamily="34" charset="0"/>
                        <a:buChar char="•"/>
                      </a:pPr>
                      <a:r>
                        <a:rPr lang="en-US" sz="1800" dirty="0" err="1"/>
                        <a:t>Direktorat</a:t>
                      </a:r>
                      <a:r>
                        <a:rPr lang="en-US" sz="1800" dirty="0"/>
                        <a:t> </a:t>
                      </a:r>
                      <a:r>
                        <a:rPr lang="en-US" sz="1800" dirty="0" err="1"/>
                        <a:t>Jenderal</a:t>
                      </a:r>
                      <a:r>
                        <a:rPr lang="en-US" sz="1800" dirty="0"/>
                        <a:t> </a:t>
                      </a:r>
                      <a:r>
                        <a:rPr lang="en-US" sz="1800" dirty="0" err="1"/>
                        <a:t>Pajak</a:t>
                      </a:r>
                      <a:r>
                        <a:rPr lang="en-US" sz="1800" dirty="0"/>
                        <a:t> (2022) CRM-BI Langkah Awal </a:t>
                      </a:r>
                      <a:r>
                        <a:rPr lang="en-US" sz="1800" dirty="0" err="1"/>
                        <a:t>Menuju</a:t>
                      </a:r>
                      <a:r>
                        <a:rPr lang="en-US" sz="1800" dirty="0"/>
                        <a:t> Data Driven Organization</a:t>
                      </a:r>
                    </a:p>
                    <a:p>
                      <a:pPr marL="285750" indent="-285750">
                        <a:buFont typeface="Arial" panose="020B0604020202020204" pitchFamily="34" charset="0"/>
                        <a:buChar char="•"/>
                      </a:pPr>
                      <a:r>
                        <a:rPr lang="en-US" sz="1800" dirty="0"/>
                        <a:t>Canada Revenue Agency (2024) Compliance Risk Assessment v2.0</a:t>
                      </a:r>
                    </a:p>
                  </a:txBody>
                  <a:tcPr/>
                </a:tc>
                <a:extLst>
                  <a:ext uri="{0D108BD9-81ED-4DB2-BD59-A6C34878D82A}">
                    <a16:rowId xmlns:a16="http://schemas.microsoft.com/office/drawing/2014/main" val="2805778459"/>
                  </a:ext>
                </a:extLst>
              </a:tr>
              <a:tr h="1080279">
                <a:tc>
                  <a:txBody>
                    <a:bodyPr/>
                    <a:lstStyle/>
                    <a:p>
                      <a:r>
                        <a:rPr lang="sv-SE" sz="1800" dirty="0"/>
                        <a:t>Segmentasi Wajib Pajak Daerah</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Diagnostik</a:t>
                      </a:r>
                      <a:r>
                        <a:rPr lang="en-US" sz="1800" dirty="0"/>
                        <a:t> → </a:t>
                      </a:r>
                      <a:r>
                        <a:rPr lang="en-US" sz="1800" dirty="0" err="1"/>
                        <a:t>Preskriptif</a:t>
                      </a:r>
                      <a:endParaRPr lang="en-US" sz="1800" dirty="0"/>
                    </a:p>
                  </a:txBody>
                  <a:tcPr/>
                </a:tc>
                <a:tc>
                  <a:txBody>
                    <a:bodyPr/>
                    <a:lstStyle/>
                    <a:p>
                      <a:r>
                        <a:rPr lang="en-US" sz="1800" dirty="0" err="1"/>
                        <a:t>Penenttuan</a:t>
                      </a:r>
                      <a:r>
                        <a:rPr lang="en-US" sz="1800" dirty="0"/>
                        <a:t> Tindakan </a:t>
                      </a:r>
                      <a:r>
                        <a:rPr lang="en-US" sz="1800" dirty="0" err="1"/>
                        <a:t>pengawasan</a:t>
                      </a:r>
                      <a:r>
                        <a:rPr lang="en-US" sz="1800" dirty="0"/>
                        <a:t>/</a:t>
                      </a:r>
                      <a:r>
                        <a:rPr lang="en-US" sz="1800" dirty="0" err="1"/>
                        <a:t>penagihan</a:t>
                      </a:r>
                      <a:r>
                        <a:rPr lang="en-US" sz="1800" dirty="0"/>
                        <a:t> </a:t>
                      </a:r>
                      <a:r>
                        <a:rPr lang="en-US" sz="1800" dirty="0" err="1"/>
                        <a:t>berdasarkan</a:t>
                      </a:r>
                      <a:r>
                        <a:rPr lang="en-US" sz="1800" dirty="0"/>
                        <a:t> </a:t>
                      </a:r>
                      <a:r>
                        <a:rPr lang="en-US" sz="1800" dirty="0" err="1"/>
                        <a:t>segmentasi</a:t>
                      </a:r>
                      <a:r>
                        <a:rPr lang="en-US" sz="1800" dirty="0"/>
                        <a:t> </a:t>
                      </a:r>
                      <a:r>
                        <a:rPr lang="en-US" sz="1800" dirty="0" err="1"/>
                        <a:t>wajib</a:t>
                      </a:r>
                      <a:r>
                        <a:rPr lang="en-US" sz="1800" dirty="0"/>
                        <a:t> </a:t>
                      </a:r>
                      <a:r>
                        <a:rPr lang="en-US" sz="1800" dirty="0" err="1"/>
                        <a:t>pajak</a:t>
                      </a:r>
                      <a:endParaRPr lang="en-US" sz="1800" dirty="0"/>
                    </a:p>
                  </a:txBody>
                  <a:tcPr/>
                </a:tc>
                <a:tc>
                  <a:txBody>
                    <a:bodyPr/>
                    <a:lstStyle/>
                    <a:p>
                      <a:r>
                        <a:rPr lang="en-US" sz="1800" dirty="0"/>
                        <a:t>Clustering</a:t>
                      </a:r>
                    </a:p>
                  </a:txBody>
                  <a:tcPr/>
                </a:tc>
                <a:tc>
                  <a:txBody>
                    <a:bodyPr/>
                    <a:lstStyle/>
                    <a:p>
                      <a:r>
                        <a:rPr lang="en-US" sz="1800" dirty="0"/>
                        <a:t>OECD (2016) Advanced Analytics for Better Tax Administration</a:t>
                      </a:r>
                    </a:p>
                  </a:txBody>
                  <a:tcPr/>
                </a:tc>
                <a:extLst>
                  <a:ext uri="{0D108BD9-81ED-4DB2-BD59-A6C34878D82A}">
                    <a16:rowId xmlns:a16="http://schemas.microsoft.com/office/drawing/2014/main" val="683330956"/>
                  </a:ext>
                </a:extLst>
              </a:tr>
              <a:tr h="829052">
                <a:tc>
                  <a:txBody>
                    <a:bodyPr/>
                    <a:lstStyle/>
                    <a:p>
                      <a:r>
                        <a:rPr lang="en-US" sz="1800" dirty="0" err="1"/>
                        <a:t>Dampak</a:t>
                      </a:r>
                      <a:r>
                        <a:rPr lang="en-US" sz="1800" dirty="0"/>
                        <a:t> </a:t>
                      </a:r>
                      <a:r>
                        <a:rPr lang="en-US" sz="1800" dirty="0" err="1"/>
                        <a:t>Kebijakan</a:t>
                      </a:r>
                      <a:r>
                        <a:rPr lang="en-US" sz="1800" dirty="0"/>
                        <a:t> </a:t>
                      </a:r>
                      <a:r>
                        <a:rPr lang="en-US" sz="1800" dirty="0" err="1"/>
                        <a:t>Diskon</a:t>
                      </a:r>
                      <a:r>
                        <a:rPr lang="en-US" sz="1800" dirty="0"/>
                        <a:t> </a:t>
                      </a:r>
                      <a:r>
                        <a:rPr lang="en-US" sz="1800" dirty="0" err="1"/>
                        <a:t>Denda</a:t>
                      </a:r>
                      <a:r>
                        <a:rPr lang="en-US" sz="1800" dirty="0"/>
                        <a:t> </a:t>
                      </a:r>
                      <a:r>
                        <a:rPr lang="en-US" sz="1800" dirty="0" err="1"/>
                        <a:t>terhadap</a:t>
                      </a:r>
                      <a:r>
                        <a:rPr lang="en-US" sz="1800" dirty="0"/>
                        <a:t> </a:t>
                      </a:r>
                      <a:r>
                        <a:rPr lang="en-US" sz="1800" dirty="0" err="1"/>
                        <a:t>Kepatuhan</a:t>
                      </a:r>
                      <a:endParaRPr lang="en-US" sz="1800" dirty="0"/>
                    </a:p>
                  </a:txBody>
                  <a:tcPr/>
                </a:tc>
                <a:tc>
                  <a:txBody>
                    <a:bodyPr/>
                    <a:lstStyle/>
                    <a:p>
                      <a:r>
                        <a:rPr lang="en-US" sz="1800" dirty="0" err="1"/>
                        <a:t>Prediktif</a:t>
                      </a:r>
                      <a:r>
                        <a:rPr lang="en-US" sz="1800" dirty="0"/>
                        <a:t> → </a:t>
                      </a:r>
                      <a:r>
                        <a:rPr lang="en-US" sz="1800" dirty="0" err="1"/>
                        <a:t>Preskriptif</a:t>
                      </a:r>
                      <a:endParaRPr lang="en-US" sz="1800" dirty="0"/>
                    </a:p>
                  </a:txBody>
                  <a:tcPr/>
                </a:tc>
                <a:tc>
                  <a:txBody>
                    <a:bodyPr/>
                    <a:lstStyle/>
                    <a:p>
                      <a:r>
                        <a:rPr lang="en-US" sz="1800" dirty="0" err="1"/>
                        <a:t>Analisis</a:t>
                      </a:r>
                      <a:r>
                        <a:rPr lang="en-US" sz="1800" dirty="0"/>
                        <a:t> </a:t>
                      </a:r>
                      <a:r>
                        <a:rPr lang="en-US" sz="1800" dirty="0" err="1"/>
                        <a:t>dampak</a:t>
                      </a:r>
                      <a:r>
                        <a:rPr lang="en-US" sz="1800" dirty="0"/>
                        <a:t> </a:t>
                      </a:r>
                      <a:r>
                        <a:rPr lang="en-US" sz="1800" dirty="0" err="1"/>
                        <a:t>kebijakan</a:t>
                      </a:r>
                      <a:r>
                        <a:rPr lang="en-US" sz="1800" dirty="0"/>
                        <a:t> </a:t>
                      </a:r>
                      <a:r>
                        <a:rPr lang="en-US" sz="1800" dirty="0" err="1"/>
                        <a:t>pengurangan</a:t>
                      </a:r>
                      <a:r>
                        <a:rPr lang="en-US" sz="1800" dirty="0"/>
                        <a:t>/</a:t>
                      </a:r>
                      <a:r>
                        <a:rPr lang="en-US" sz="1800" dirty="0" err="1"/>
                        <a:t>penghapusan</a:t>
                      </a:r>
                      <a:r>
                        <a:rPr lang="en-US" sz="1800" dirty="0"/>
                        <a:t> </a:t>
                      </a:r>
                      <a:r>
                        <a:rPr lang="en-US" sz="1800" dirty="0" err="1"/>
                        <a:t>denda</a:t>
                      </a:r>
                      <a:r>
                        <a:rPr lang="en-US" sz="1800" dirty="0"/>
                        <a:t> </a:t>
                      </a:r>
                      <a:r>
                        <a:rPr lang="en-US" sz="1800" dirty="0" err="1"/>
                        <a:t>administrasi</a:t>
                      </a:r>
                      <a:endParaRPr lang="en-US" sz="1800" dirty="0"/>
                    </a:p>
                  </a:txBody>
                  <a:tcPr/>
                </a:tc>
                <a:tc>
                  <a:txBody>
                    <a:bodyPr/>
                    <a:lstStyle/>
                    <a:p>
                      <a:r>
                        <a:rPr lang="en-US" sz="1800" dirty="0"/>
                        <a:t>Time-series intervention model / ARIMAX</a:t>
                      </a:r>
                    </a:p>
                  </a:txBody>
                  <a:tcPr/>
                </a:tc>
                <a:tc>
                  <a:txBody>
                    <a:bodyPr/>
                    <a:lstStyle/>
                    <a:p>
                      <a:r>
                        <a:rPr lang="en-US" sz="1800" dirty="0"/>
                        <a:t>HMRC (2025) Behavioral Responses to Tax Policy Changes</a:t>
                      </a:r>
                    </a:p>
                  </a:txBody>
                  <a:tcPr/>
                </a:tc>
                <a:extLst>
                  <a:ext uri="{0D108BD9-81ED-4DB2-BD59-A6C34878D82A}">
                    <a16:rowId xmlns:a16="http://schemas.microsoft.com/office/drawing/2014/main" val="2557328430"/>
                  </a:ext>
                </a:extLst>
              </a:tr>
              <a:tr h="577824">
                <a:tc>
                  <a:txBody>
                    <a:bodyPr/>
                    <a:lstStyle/>
                    <a:p>
                      <a:r>
                        <a:rPr lang="en-US" sz="1800" dirty="0" err="1"/>
                        <a:t>Penentuan</a:t>
                      </a:r>
                      <a:r>
                        <a:rPr lang="en-US" sz="1800" dirty="0"/>
                        <a:t> </a:t>
                      </a:r>
                      <a:r>
                        <a:rPr lang="en-US" sz="1800" dirty="0" err="1"/>
                        <a:t>Prioritas</a:t>
                      </a:r>
                      <a:r>
                        <a:rPr lang="en-US" sz="1800" dirty="0"/>
                        <a:t> </a:t>
                      </a:r>
                      <a:r>
                        <a:rPr lang="en-US" sz="1800" dirty="0" err="1"/>
                        <a:t>Penagihan</a:t>
                      </a:r>
                      <a:r>
                        <a:rPr lang="en-US" sz="1800" dirty="0"/>
                        <a:t> </a:t>
                      </a:r>
                      <a:r>
                        <a:rPr lang="en-US" sz="1800" dirty="0" err="1"/>
                        <a:t>Tunggakan</a:t>
                      </a:r>
                      <a:endParaRPr lang="en-US" sz="1800" dirty="0"/>
                    </a:p>
                  </a:txBody>
                  <a:tcPr/>
                </a:tc>
                <a:tc>
                  <a:txBody>
                    <a:bodyPr/>
                    <a:lstStyle/>
                    <a:p>
                      <a:r>
                        <a:rPr lang="en-US" sz="1800" dirty="0" err="1"/>
                        <a:t>Preskriptif</a:t>
                      </a:r>
                      <a:endParaRPr lang="en-US" sz="1800" dirty="0"/>
                    </a:p>
                  </a:txBody>
                  <a:tcPr/>
                </a:tc>
                <a:tc>
                  <a:txBody>
                    <a:bodyPr/>
                    <a:lstStyle/>
                    <a:p>
                      <a:r>
                        <a:rPr lang="nn-NO" sz="1800" dirty="0"/>
                        <a:t>Strategi dan prioritasi penagihan</a:t>
                      </a:r>
                      <a:endParaRPr lang="en-US" sz="1800" dirty="0"/>
                    </a:p>
                  </a:txBody>
                  <a:tcPr/>
                </a:tc>
                <a:tc>
                  <a:txBody>
                    <a:bodyPr/>
                    <a:lstStyle/>
                    <a:p>
                      <a:r>
                        <a:rPr lang="en-US" sz="1800" dirty="0"/>
                        <a:t>Decision Tree</a:t>
                      </a:r>
                    </a:p>
                  </a:txBody>
                  <a:tcPr/>
                </a:tc>
                <a:tc>
                  <a:txBody>
                    <a:bodyPr/>
                    <a:lstStyle/>
                    <a:p>
                      <a:r>
                        <a:rPr lang="en-US" sz="1800" dirty="0"/>
                        <a:t>OECD (2016), Risk-based Collections.</a:t>
                      </a:r>
                    </a:p>
                  </a:txBody>
                  <a:tcPr/>
                </a:tc>
                <a:extLst>
                  <a:ext uri="{0D108BD9-81ED-4DB2-BD59-A6C34878D82A}">
                    <a16:rowId xmlns:a16="http://schemas.microsoft.com/office/drawing/2014/main" val="2230113659"/>
                  </a:ext>
                </a:extLst>
              </a:tr>
              <a:tr h="829052">
                <a:tc>
                  <a:txBody>
                    <a:bodyPr/>
                    <a:lstStyle/>
                    <a:p>
                      <a:r>
                        <a:rPr lang="en-US" sz="1800" dirty="0" err="1"/>
                        <a:t>Evaluasi</a:t>
                      </a:r>
                      <a:r>
                        <a:rPr lang="en-US" sz="1800" dirty="0"/>
                        <a:t> </a:t>
                      </a:r>
                      <a:r>
                        <a:rPr lang="en-US" sz="1800" dirty="0" err="1"/>
                        <a:t>Produktivitas</a:t>
                      </a:r>
                      <a:r>
                        <a:rPr lang="en-US" sz="1800" dirty="0"/>
                        <a:t> </a:t>
                      </a:r>
                      <a:r>
                        <a:rPr lang="en-US" sz="1800" dirty="0" err="1"/>
                        <a:t>Petugas</a:t>
                      </a:r>
                      <a:r>
                        <a:rPr lang="en-US" sz="1800" dirty="0"/>
                        <a:t> </a:t>
                      </a:r>
                      <a:r>
                        <a:rPr lang="en-US" sz="1800" dirty="0" err="1"/>
                        <a:t>Penagihan</a:t>
                      </a:r>
                      <a:endParaRPr lang="en-US" sz="1800" dirty="0"/>
                    </a:p>
                  </a:txBody>
                  <a:tcPr/>
                </a:tc>
                <a:tc>
                  <a:txBody>
                    <a:bodyPr/>
                    <a:lstStyle/>
                    <a:p>
                      <a:r>
                        <a:rPr lang="en-US" sz="1800" dirty="0" err="1"/>
                        <a:t>Deskriptif</a:t>
                      </a:r>
                      <a:endParaRPr lang="en-US" sz="1800" dirty="0"/>
                    </a:p>
                  </a:txBody>
                  <a:tcPr/>
                </a:tc>
                <a:tc>
                  <a:txBody>
                    <a:bodyPr/>
                    <a:lstStyle/>
                    <a:p>
                      <a:r>
                        <a:rPr lang="sv-SE" sz="1800" dirty="0"/>
                        <a:t>Efektivitas petugas dalam mengonversi surat tagihan menjadi penerimaan.</a:t>
                      </a:r>
                      <a:endParaRPr lang="en-US" sz="1800" dirty="0"/>
                    </a:p>
                  </a:txBody>
                  <a:tcPr/>
                </a:tc>
                <a:tc>
                  <a:txBody>
                    <a:bodyPr/>
                    <a:lstStyle/>
                    <a:p>
                      <a:r>
                        <a:rPr lang="en-US" sz="1800" dirty="0"/>
                        <a:t>KPI Dashboard</a:t>
                      </a:r>
                    </a:p>
                  </a:txBody>
                  <a:tcPr/>
                </a:tc>
                <a:tc>
                  <a:txBody>
                    <a:bodyPr/>
                    <a:lstStyle/>
                    <a:p>
                      <a:r>
                        <a:rPr lang="en-US" sz="1800" dirty="0"/>
                        <a:t>OECD (2024) Tax Administration Benchmarking Dashboard.</a:t>
                      </a:r>
                    </a:p>
                  </a:txBody>
                  <a:tcPr/>
                </a:tc>
                <a:extLst>
                  <a:ext uri="{0D108BD9-81ED-4DB2-BD59-A6C34878D82A}">
                    <a16:rowId xmlns:a16="http://schemas.microsoft.com/office/drawing/2014/main" val="2139760202"/>
                  </a:ext>
                </a:extLst>
              </a:tr>
              <a:tr h="829052">
                <a:tc>
                  <a:txBody>
                    <a:bodyPr/>
                    <a:lstStyle/>
                    <a:p>
                      <a:r>
                        <a:rPr lang="en-US" sz="1800" dirty="0" err="1"/>
                        <a:t>Analisis</a:t>
                      </a:r>
                      <a:r>
                        <a:rPr lang="en-US" sz="1800" dirty="0"/>
                        <a:t> </a:t>
                      </a:r>
                      <a:r>
                        <a:rPr lang="en-US" sz="1800" dirty="0" err="1"/>
                        <a:t>properti</a:t>
                      </a:r>
                      <a:r>
                        <a:rPr lang="en-US" sz="1800" dirty="0"/>
                        <a:t> yang undervalued di PBB-P2 </a:t>
                      </a:r>
                      <a:r>
                        <a:rPr lang="en-US" sz="1800" dirty="0" err="1"/>
                        <a:t>dengan</a:t>
                      </a:r>
                      <a:r>
                        <a:rPr lang="en-US" sz="1800" dirty="0"/>
                        <a:t> </a:t>
                      </a:r>
                      <a:r>
                        <a:rPr lang="en-US" sz="1800" dirty="0" err="1"/>
                        <a:t>pendekatan</a:t>
                      </a:r>
                      <a:r>
                        <a:rPr lang="en-US" sz="1800" dirty="0"/>
                        <a:t> mass appraisal</a:t>
                      </a:r>
                    </a:p>
                  </a:txBody>
                  <a:tcPr/>
                </a:tc>
                <a:tc>
                  <a:txBody>
                    <a:bodyPr/>
                    <a:lstStyle/>
                    <a:p>
                      <a:r>
                        <a:rPr lang="en-US" sz="1800" dirty="0" err="1"/>
                        <a:t>Diagnostik</a:t>
                      </a:r>
                      <a:r>
                        <a:rPr lang="en-US" sz="1800" dirty="0"/>
                        <a:t> → </a:t>
                      </a:r>
                      <a:r>
                        <a:rPr lang="en-US" sz="1800" dirty="0" err="1"/>
                        <a:t>Prediktif</a:t>
                      </a:r>
                      <a:r>
                        <a:rPr lang="en-US" sz="1800" dirty="0"/>
                        <a:t>.</a:t>
                      </a:r>
                    </a:p>
                  </a:txBody>
                  <a:tcPr/>
                </a:tc>
                <a:tc>
                  <a:txBody>
                    <a:bodyPr/>
                    <a:lstStyle/>
                    <a:p>
                      <a:r>
                        <a:rPr lang="en-US" sz="1800" dirty="0" err="1"/>
                        <a:t>Akurasi</a:t>
                      </a:r>
                      <a:r>
                        <a:rPr lang="en-US" sz="1800" dirty="0"/>
                        <a:t> </a:t>
                      </a:r>
                      <a:r>
                        <a:rPr lang="en-US" sz="1800" dirty="0" err="1"/>
                        <a:t>penilaian</a:t>
                      </a:r>
                      <a:r>
                        <a:rPr lang="en-US" sz="1800" dirty="0"/>
                        <a:t> </a:t>
                      </a:r>
                      <a:r>
                        <a:rPr lang="en-US" sz="1800" dirty="0" err="1"/>
                        <a:t>harga</a:t>
                      </a:r>
                      <a:r>
                        <a:rPr lang="en-US" sz="1800" dirty="0"/>
                        <a:t> </a:t>
                      </a:r>
                      <a:r>
                        <a:rPr lang="en-US" sz="1800" dirty="0" err="1"/>
                        <a:t>properti</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Automated Valuation Model (AVM)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World Bank. (2020, November). Property tax diagnostic manual. World Bank.</a:t>
                      </a:r>
                    </a:p>
                  </a:txBody>
                  <a:tcPr/>
                </a:tc>
                <a:extLst>
                  <a:ext uri="{0D108BD9-81ED-4DB2-BD59-A6C34878D82A}">
                    <a16:rowId xmlns:a16="http://schemas.microsoft.com/office/drawing/2014/main" val="4177581265"/>
                  </a:ext>
                </a:extLst>
              </a:tr>
              <a:tr h="883299">
                <a:tc>
                  <a:txBody>
                    <a:bodyPr/>
                    <a:lstStyle/>
                    <a:p>
                      <a:r>
                        <a:rPr lang="en-US" sz="1800" dirty="0" err="1"/>
                        <a:t>Proyeksi</a:t>
                      </a:r>
                      <a:r>
                        <a:rPr lang="en-US" sz="1800" dirty="0"/>
                        <a:t> </a:t>
                      </a:r>
                      <a:r>
                        <a:rPr lang="en-US" sz="1800" dirty="0" err="1"/>
                        <a:t>penerimaan</a:t>
                      </a:r>
                      <a:r>
                        <a:rPr lang="en-US" sz="1800" dirty="0"/>
                        <a:t> </a:t>
                      </a:r>
                      <a:r>
                        <a:rPr lang="en-US" sz="1800" dirty="0" err="1"/>
                        <a:t>pajak</a:t>
                      </a:r>
                      <a:r>
                        <a:rPr lang="en-US" sz="1800" dirty="0"/>
                        <a:t> </a:t>
                      </a:r>
                      <a:r>
                        <a:rPr lang="en-US" sz="1800" dirty="0" err="1"/>
                        <a:t>daerah</a:t>
                      </a:r>
                      <a:r>
                        <a:rPr lang="en-US" sz="1800" dirty="0"/>
                        <a:t> </a:t>
                      </a:r>
                      <a:r>
                        <a:rPr lang="en-US" sz="1800" dirty="0" err="1"/>
                        <a:t>untuk</a:t>
                      </a:r>
                      <a:r>
                        <a:rPr lang="en-US" sz="1800" dirty="0"/>
                        <a:t> </a:t>
                      </a:r>
                      <a:r>
                        <a:rPr lang="en-US" sz="1800" dirty="0" err="1"/>
                        <a:t>penganggaran</a:t>
                      </a:r>
                      <a:endParaRPr lang="en-US" sz="1800" dirty="0"/>
                    </a:p>
                  </a:txBody>
                  <a:tcPr/>
                </a:tc>
                <a:tc>
                  <a:txBody>
                    <a:bodyPr/>
                    <a:lstStyle/>
                    <a:p>
                      <a:r>
                        <a:rPr lang="en-US" sz="1800" dirty="0" err="1"/>
                        <a:t>Prediktif</a:t>
                      </a:r>
                      <a:endParaRPr lang="en-US" sz="1800" dirty="0"/>
                    </a:p>
                  </a:txBody>
                  <a:tcPr/>
                </a:tc>
                <a:tc>
                  <a:txBody>
                    <a:bodyPr/>
                    <a:lstStyle/>
                    <a:p>
                      <a:r>
                        <a:rPr lang="en-US" sz="1800" dirty="0"/>
                        <a:t>Forecasting</a:t>
                      </a:r>
                    </a:p>
                  </a:txBody>
                  <a:tcPr/>
                </a:tc>
                <a:tc>
                  <a:txBody>
                    <a:bodyPr/>
                    <a:lstStyle/>
                    <a:p>
                      <a:r>
                        <a:rPr lang="en-US" sz="1800" dirty="0" err="1"/>
                        <a:t>ayesian</a:t>
                      </a:r>
                      <a:r>
                        <a:rPr lang="en-US" sz="1800" dirty="0"/>
                        <a:t> Vector Autoregressions (BVAR), Autoregressive models (AR), machine learning algorithms </a:t>
                      </a:r>
                      <a:r>
                        <a:rPr lang="en-US" sz="1800" dirty="0" err="1"/>
                        <a:t>untuk</a:t>
                      </a:r>
                      <a:r>
                        <a:rPr lang="en-US" sz="1800" dirty="0"/>
                        <a:t> forecasting tax revenues.</a:t>
                      </a:r>
                    </a:p>
                  </a:txBody>
                  <a:tcPr/>
                </a:tc>
                <a:tc>
                  <a:txBody>
                    <a:bodyPr/>
                    <a:lstStyle/>
                    <a:p>
                      <a:r>
                        <a:rPr lang="en-US" sz="1800" dirty="0"/>
                        <a:t>Wong, C. H. J., Ryan, C., &amp; Vidler, A. (2023). Applying machine learning in tax revenue forecasting. Department of Treasury and Finance Victoria.</a:t>
                      </a:r>
                    </a:p>
                  </a:txBody>
                  <a:tcPr/>
                </a:tc>
                <a:extLst>
                  <a:ext uri="{0D108BD9-81ED-4DB2-BD59-A6C34878D82A}">
                    <a16:rowId xmlns:a16="http://schemas.microsoft.com/office/drawing/2014/main" val="3485766882"/>
                  </a:ext>
                </a:extLst>
              </a:tr>
            </a:tbl>
          </a:graphicData>
        </a:graphic>
      </p:graphicFrame>
    </p:spTree>
    <p:extLst>
      <p:ext uri="{BB962C8B-B14F-4D97-AF65-F5344CB8AC3E}">
        <p14:creationId xmlns:p14="http://schemas.microsoft.com/office/powerpoint/2010/main" val="290370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492990"/>
          </a:xfrm>
          <a:prstGeom prst="rect">
            <a:avLst/>
          </a:prstGeom>
        </p:spPr>
        <p:txBody>
          <a:bodyPr lIns="0" tIns="0" rIns="0" bIns="0" rtlCol="0" anchor="t">
            <a:spAutoFit/>
          </a:bodyPr>
          <a:lstStyle/>
          <a:p>
            <a:pPr algn="l"/>
            <a:r>
              <a:rPr lang="en-US" sz="5400" b="1" dirty="0">
                <a:solidFill>
                  <a:srgbClr val="FFFFFF"/>
                </a:solidFill>
                <a:latin typeface="Telegraf Bold"/>
                <a:ea typeface="Telegraf Bold"/>
                <a:cs typeface="Telegraf Bold"/>
                <a:sym typeface="Telegraf Bold"/>
              </a:rPr>
              <a:t>Modern Excel </a:t>
            </a:r>
            <a:r>
              <a:rPr lang="en-US" sz="5400" b="1" dirty="0" err="1">
                <a:solidFill>
                  <a:srgbClr val="FFFFFF"/>
                </a:solidFill>
                <a:latin typeface="Telegraf Bold"/>
                <a:ea typeface="Telegraf Bold"/>
                <a:cs typeface="Telegraf Bold"/>
                <a:sym typeface="Telegraf Bold"/>
              </a:rPr>
              <a:t>Sebagai</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Perangkat</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Analisis</a:t>
            </a:r>
            <a:r>
              <a:rPr lang="en-US" sz="5400" b="1" dirty="0">
                <a:solidFill>
                  <a:srgbClr val="FFFFFF"/>
                </a:solidFill>
                <a:latin typeface="Telegraf Bold"/>
                <a:ea typeface="Telegraf Bold"/>
                <a:cs typeface="Telegraf Bold"/>
                <a:sym typeface="Telegraf Bold"/>
              </a:rPr>
              <a:t> Data</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extLst>
      <p:ext uri="{BB962C8B-B14F-4D97-AF65-F5344CB8AC3E}">
        <p14:creationId xmlns:p14="http://schemas.microsoft.com/office/powerpoint/2010/main" val="407501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8">
            <a:extLst>
              <a:ext uri="{FF2B5EF4-FFF2-40B4-BE49-F238E27FC236}">
                <a16:creationId xmlns:a16="http://schemas.microsoft.com/office/drawing/2014/main" id="{41366212-2893-4543-8B74-E69C6D57541C}"/>
              </a:ext>
            </a:extLst>
          </p:cNvPr>
          <p:cNvSpPr txBox="1"/>
          <p:nvPr/>
        </p:nvSpPr>
        <p:spPr>
          <a:xfrm>
            <a:off x="1047748" y="3238500"/>
            <a:ext cx="8096250" cy="4247317"/>
          </a:xfrm>
          <a:prstGeom prst="rect">
            <a:avLst/>
          </a:prstGeom>
          <a:noFill/>
        </p:spPr>
        <p:txBody>
          <a:bodyPr wrap="square">
            <a:spAutoFit/>
          </a:bodyPr>
          <a:lstStyle/>
          <a:p>
            <a:r>
              <a:rPr lang="en-US" sz="2800" b="1" dirty="0">
                <a:latin typeface="Telegraf" panose="020B0604020202020204" charset="0"/>
              </a:rPr>
              <a:t>Self-service business intelligence </a:t>
            </a:r>
            <a:r>
              <a:rPr lang="en-US" sz="2800" dirty="0">
                <a:latin typeface="Telegraf" panose="020B0604020202020204" charset="0"/>
              </a:rPr>
              <a:t>(BI) features in Microsoft Excel 2013 spreadsheet software make discovering and visualizing data easy. These tools, which include Power Query, Power Pivot, Power View, and Power Map, work seamlessly together to extend BI functionality and help you turn data into meaningful information. </a:t>
            </a:r>
          </a:p>
          <a:p>
            <a:endParaRPr lang="en-US" sz="2800" dirty="0">
              <a:latin typeface="Telegraf" panose="020B0604020202020204" charset="0"/>
            </a:endParaRPr>
          </a:p>
          <a:p>
            <a:pPr marL="0" indent="0">
              <a:buNone/>
            </a:pPr>
            <a:r>
              <a:rPr lang="en-ID" dirty="0">
                <a:solidFill>
                  <a:schemeClr val="tx2"/>
                </a:solidFill>
                <a:latin typeface="Arial Nova" panose="020B0504020202020204" pitchFamily="34" charset="0"/>
                <a:cs typeface="Arial" panose="020B0604020202020204" pitchFamily="34" charset="0"/>
                <a:hlinkClick r:id="rId2"/>
              </a:rPr>
              <a:t>https://www.microsoft.com/en-us/download/details.aspx?id=44027</a:t>
            </a:r>
            <a:r>
              <a:rPr lang="en-ID" dirty="0">
                <a:solidFill>
                  <a:schemeClr val="tx2"/>
                </a:solidFill>
                <a:latin typeface="Arial Nova" panose="020B0504020202020204" pitchFamily="34" charset="0"/>
                <a:cs typeface="Arial" panose="020B0604020202020204" pitchFamily="34" charset="0"/>
              </a:rPr>
              <a:t> </a:t>
            </a:r>
          </a:p>
        </p:txBody>
      </p:sp>
      <p:sp>
        <p:nvSpPr>
          <p:cNvPr id="17" name="TextBox 16">
            <a:extLst>
              <a:ext uri="{FF2B5EF4-FFF2-40B4-BE49-F238E27FC236}">
                <a16:creationId xmlns:a16="http://schemas.microsoft.com/office/drawing/2014/main" id="{5CB98D07-7E9E-4147-BF73-B4800CF6A83F}"/>
              </a:ext>
            </a:extLst>
          </p:cNvPr>
          <p:cNvSpPr txBox="1"/>
          <p:nvPr/>
        </p:nvSpPr>
        <p:spPr>
          <a:xfrm>
            <a:off x="9467852" y="3238500"/>
            <a:ext cx="8096250" cy="5209631"/>
          </a:xfrm>
          <a:prstGeom prst="rect">
            <a:avLst/>
          </a:prstGeom>
          <a:noFill/>
        </p:spPr>
        <p:txBody>
          <a:bodyPr wrap="square">
            <a:spAutoFit/>
          </a:bodyPr>
          <a:lstStyle/>
          <a:p>
            <a:r>
              <a:rPr lang="en-US" sz="2800" dirty="0">
                <a:latin typeface="Telegraf" panose="020B0604020202020204" charset="0"/>
              </a:rPr>
              <a:t>Excel has become a first class enterprise Business intelligence solution, Millions of row can be loaded, using </a:t>
            </a:r>
            <a:r>
              <a:rPr lang="en-US" sz="2800" dirty="0" err="1">
                <a:latin typeface="Telegraf" panose="020B0604020202020204" charset="0"/>
              </a:rPr>
              <a:t>PowerQuery</a:t>
            </a:r>
            <a:r>
              <a:rPr lang="en-US" sz="2800" dirty="0">
                <a:latin typeface="Telegraf" panose="020B0604020202020204" charset="0"/>
              </a:rPr>
              <a:t> , data can be linked using PowerPivot interactive, reports are easy to generate using </a:t>
            </a:r>
            <a:r>
              <a:rPr lang="en-US" sz="2800" dirty="0" err="1">
                <a:latin typeface="Telegraf" panose="020B0604020202020204" charset="0"/>
              </a:rPr>
              <a:t>PivotCharts</a:t>
            </a:r>
            <a:r>
              <a:rPr lang="en-US" sz="2800" dirty="0">
                <a:latin typeface="Telegraf" panose="020B0604020202020204" charset="0"/>
              </a:rPr>
              <a:t> and Cube Formula, and your audience will have more confidence in your reports.</a:t>
            </a:r>
          </a:p>
          <a:p>
            <a:r>
              <a:rPr lang="en-US" sz="2800" dirty="0">
                <a:latin typeface="Telegraf" panose="020B0604020202020204" charset="0"/>
              </a:rPr>
              <a:t>Basically excel become a </a:t>
            </a:r>
            <a:r>
              <a:rPr lang="en-US" sz="2800" b="1" dirty="0">
                <a:latin typeface="Telegraf" panose="020B0604020202020204" charset="0"/>
              </a:rPr>
              <a:t>personal data warehouse</a:t>
            </a:r>
            <a:r>
              <a:rPr lang="en-US" sz="2800" dirty="0">
                <a:latin typeface="Telegraf" panose="020B0604020202020204" charset="0"/>
              </a:rPr>
              <a:t> that store and analyze millions of records from multiple data sources.</a:t>
            </a:r>
          </a:p>
          <a:p>
            <a:endParaRPr lang="en-US" sz="2800" dirty="0">
              <a:latin typeface="Telegraf" panose="020B060402020202020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D"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hlinkClick r:id="rId3"/>
              </a:rPr>
              <a:t>https://datamonkeysite.com/2016/09/01/introduction-to-modern-excel/</a:t>
            </a:r>
            <a:r>
              <a:rPr kumimoji="0" lang="en-ID"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411870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AFC3F8CA-58AE-43A9-8C46-DACDEF1C7237}"/>
              </a:ext>
            </a:extLst>
          </p:cNvPr>
          <p:cNvPicPr>
            <a:picLocks noChangeAspect="1"/>
          </p:cNvPicPr>
          <p:nvPr/>
        </p:nvPicPr>
        <p:blipFill>
          <a:blip r:embed="rId2"/>
          <a:stretch>
            <a:fillRect/>
          </a:stretch>
        </p:blipFill>
        <p:spPr>
          <a:xfrm>
            <a:off x="9125619" y="2155089"/>
            <a:ext cx="8837696" cy="8035871"/>
          </a:xfrm>
          <a:prstGeom prst="rect">
            <a:avLst/>
          </a:prstGeom>
        </p:spPr>
      </p:pic>
      <p:pic>
        <p:nvPicPr>
          <p:cNvPr id="18" name="Picture 17">
            <a:extLst>
              <a:ext uri="{FF2B5EF4-FFF2-40B4-BE49-F238E27FC236}">
                <a16:creationId xmlns:a16="http://schemas.microsoft.com/office/drawing/2014/main" id="{B48C23FF-ABFC-420D-9C51-B39ECED2A488}"/>
              </a:ext>
            </a:extLst>
          </p:cNvPr>
          <p:cNvPicPr>
            <a:picLocks noChangeAspect="1"/>
          </p:cNvPicPr>
          <p:nvPr/>
        </p:nvPicPr>
        <p:blipFill rotWithShape="1">
          <a:blip r:embed="rId2"/>
          <a:srcRect l="2834" t="57526" r="19859" b="28307"/>
          <a:stretch/>
        </p:blipFill>
        <p:spPr>
          <a:xfrm>
            <a:off x="7848600" y="6190091"/>
            <a:ext cx="10303054" cy="1716751"/>
          </a:xfrm>
          <a:prstGeom prst="rect">
            <a:avLst/>
          </a:prstGeom>
          <a:solidFill>
            <a:srgbClr val="FF0000"/>
          </a:solidFill>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12981166-5559-4E3B-AE16-77E1E13865DF}"/>
              </a:ext>
            </a:extLst>
          </p:cNvPr>
          <p:cNvSpPr txBox="1"/>
          <p:nvPr/>
        </p:nvSpPr>
        <p:spPr>
          <a:xfrm>
            <a:off x="1231174" y="4841274"/>
            <a:ext cx="7010400" cy="584775"/>
          </a:xfrm>
          <a:prstGeom prst="rect">
            <a:avLst/>
          </a:prstGeom>
          <a:noFill/>
        </p:spPr>
        <p:txBody>
          <a:bodyPr wrap="square">
            <a:spAutoFit/>
          </a:bodyPr>
          <a:lstStyle/>
          <a:p>
            <a:r>
              <a:rPr lang="en-US" sz="3200" dirty="0" err="1">
                <a:latin typeface="Telegraf" panose="020B0604020202020204" charset="0"/>
              </a:rPr>
              <a:t>Keterbatasan</a:t>
            </a:r>
            <a:r>
              <a:rPr lang="en-US" sz="3200" dirty="0">
                <a:latin typeface="Telegraf" panose="020B0604020202020204" charset="0"/>
              </a:rPr>
              <a:t> Excel Spreadsheet</a:t>
            </a:r>
          </a:p>
        </p:txBody>
      </p:sp>
      <p:sp>
        <p:nvSpPr>
          <p:cNvPr id="20" name="TextBox 19">
            <a:extLst>
              <a:ext uri="{FF2B5EF4-FFF2-40B4-BE49-F238E27FC236}">
                <a16:creationId xmlns:a16="http://schemas.microsoft.com/office/drawing/2014/main" id="{70CAF410-C877-4014-B4D9-EA5193F2D5E3}"/>
              </a:ext>
            </a:extLst>
          </p:cNvPr>
          <p:cNvSpPr txBox="1"/>
          <p:nvPr/>
        </p:nvSpPr>
        <p:spPr>
          <a:xfrm>
            <a:off x="1231174" y="5546460"/>
            <a:ext cx="7943850" cy="52322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Telegraf" panose="020B0604020202020204" charset="0"/>
                <a:cs typeface="Arial"/>
                <a:sym typeface="Arial"/>
                <a:hlinkClick r:id="rId3"/>
              </a:rPr>
              <a:t>https://support.microsoft.com/en-us/office/excel-specifications-and-limits-1672b34d-7043-467e-8e27-269d656771c3</a:t>
            </a:r>
            <a:r>
              <a:rPr kumimoji="0" lang="en-US" sz="1400" b="0" i="0" u="none" strike="noStrike" kern="0" cap="none" spc="0" normalizeH="0" baseline="0" noProof="0" dirty="0">
                <a:ln>
                  <a:noFill/>
                </a:ln>
                <a:solidFill>
                  <a:srgbClr val="000000"/>
                </a:solidFill>
                <a:effectLst/>
                <a:uLnTx/>
                <a:uFillTx/>
                <a:latin typeface="Telegraf" panose="020B0604020202020204" charset="0"/>
                <a:cs typeface="Arial"/>
                <a:sym typeface="Arial"/>
              </a:rPr>
              <a:t> </a:t>
            </a:r>
          </a:p>
        </p:txBody>
      </p:sp>
    </p:spTree>
    <p:extLst>
      <p:ext uri="{BB962C8B-B14F-4D97-AF65-F5344CB8AC3E}">
        <p14:creationId xmlns:p14="http://schemas.microsoft.com/office/powerpoint/2010/main" val="16702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2" descr="Relationship of the Various Power * Techs">
            <a:extLst>
              <a:ext uri="{FF2B5EF4-FFF2-40B4-BE49-F238E27FC236}">
                <a16:creationId xmlns:a16="http://schemas.microsoft.com/office/drawing/2014/main" id="{273195C6-9497-46BF-8404-B3B0FD84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571" y="3086100"/>
            <a:ext cx="11963400" cy="633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061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7" descr="Diagram&#10;&#10;Description automatically generated">
            <a:extLst>
              <a:ext uri="{FF2B5EF4-FFF2-40B4-BE49-F238E27FC236}">
                <a16:creationId xmlns:a16="http://schemas.microsoft.com/office/drawing/2014/main" id="{065C490F-7F45-40CA-9951-173517733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797674"/>
            <a:ext cx="9283890" cy="6750566"/>
          </a:xfrm>
          <a:prstGeom prst="rect">
            <a:avLst/>
          </a:prstGeom>
          <a:ln>
            <a:noFill/>
          </a:ln>
        </p:spPr>
      </p:pic>
    </p:spTree>
    <p:extLst>
      <p:ext uri="{BB962C8B-B14F-4D97-AF65-F5344CB8AC3E}">
        <p14:creationId xmlns:p14="http://schemas.microsoft.com/office/powerpoint/2010/main" val="10870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4438" y="232097"/>
            <a:ext cx="10789657" cy="4855346"/>
          </a:xfrm>
          <a:custGeom>
            <a:avLst/>
            <a:gdLst/>
            <a:ahLst/>
            <a:cxnLst/>
            <a:rect l="l" t="t" r="r" b="b"/>
            <a:pathLst>
              <a:path w="10789657" h="4855346">
                <a:moveTo>
                  <a:pt x="0" y="0"/>
                </a:moveTo>
                <a:lnTo>
                  <a:pt x="10789657" y="0"/>
                </a:lnTo>
                <a:lnTo>
                  <a:pt x="10789657" y="4855345"/>
                </a:lnTo>
                <a:lnTo>
                  <a:pt x="0" y="4855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9938" y="3354041"/>
            <a:ext cx="9463870" cy="946387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5" name="Group 5"/>
          <p:cNvGrpSpPr/>
          <p:nvPr/>
        </p:nvGrpSpPr>
        <p:grpSpPr>
          <a:xfrm>
            <a:off x="8992311" y="2881393"/>
            <a:ext cx="8743823" cy="3427161"/>
            <a:chOff x="0" y="0"/>
            <a:chExt cx="6939183" cy="2719828"/>
          </a:xfrm>
        </p:grpSpPr>
        <p:sp>
          <p:nvSpPr>
            <p:cNvPr id="6" name="Freeform 6"/>
            <p:cNvSpPr/>
            <p:nvPr/>
          </p:nvSpPr>
          <p:spPr>
            <a:xfrm>
              <a:off x="0" y="0"/>
              <a:ext cx="6939183" cy="2719828"/>
            </a:xfrm>
            <a:custGeom>
              <a:avLst/>
              <a:gdLst/>
              <a:ahLst/>
              <a:cxnLst/>
              <a:rect l="l" t="t" r="r" b="b"/>
              <a:pathLst>
                <a:path w="6939183" h="2719828">
                  <a:moveTo>
                    <a:pt x="6814723" y="2719828"/>
                  </a:moveTo>
                  <a:lnTo>
                    <a:pt x="124460" y="2719828"/>
                  </a:lnTo>
                  <a:cubicBezTo>
                    <a:pt x="55880" y="2719828"/>
                    <a:pt x="0" y="2663948"/>
                    <a:pt x="0" y="2595368"/>
                  </a:cubicBezTo>
                  <a:lnTo>
                    <a:pt x="0" y="124460"/>
                  </a:lnTo>
                  <a:cubicBezTo>
                    <a:pt x="0" y="55880"/>
                    <a:pt x="55880" y="0"/>
                    <a:pt x="124460" y="0"/>
                  </a:cubicBezTo>
                  <a:lnTo>
                    <a:pt x="6814723" y="0"/>
                  </a:lnTo>
                  <a:cubicBezTo>
                    <a:pt x="6883302" y="0"/>
                    <a:pt x="6939183" y="55880"/>
                    <a:pt x="6939183" y="124460"/>
                  </a:cubicBezTo>
                  <a:lnTo>
                    <a:pt x="6939183" y="2595368"/>
                  </a:lnTo>
                  <a:cubicBezTo>
                    <a:pt x="6939183" y="2663948"/>
                    <a:pt x="6883302" y="2719828"/>
                    <a:pt x="6814723" y="2719828"/>
                  </a:cubicBezTo>
                  <a:close/>
                </a:path>
              </a:pathLst>
            </a:custGeom>
            <a:solidFill>
              <a:srgbClr val="141414">
                <a:alpha val="3922"/>
              </a:srgbClr>
            </a:solidFill>
          </p:spPr>
        </p:sp>
      </p:grpSp>
      <p:sp>
        <p:nvSpPr>
          <p:cNvPr id="7" name="Freeform 7"/>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069938" y="1028700"/>
            <a:ext cx="10732762" cy="16109212"/>
          </a:xfrm>
          <a:custGeom>
            <a:avLst/>
            <a:gdLst/>
            <a:ahLst/>
            <a:cxnLst/>
            <a:rect l="l" t="t" r="r" b="b"/>
            <a:pathLst>
              <a:path w="10732762" h="16109212">
                <a:moveTo>
                  <a:pt x="10732762" y="0"/>
                </a:moveTo>
                <a:lnTo>
                  <a:pt x="0" y="0"/>
                </a:lnTo>
                <a:lnTo>
                  <a:pt x="0" y="16109212"/>
                </a:lnTo>
                <a:lnTo>
                  <a:pt x="10732762" y="16109212"/>
                </a:lnTo>
                <a:lnTo>
                  <a:pt x="10732762" y="0"/>
                </a:lnTo>
                <a:close/>
              </a:path>
            </a:pathLst>
          </a:custGeom>
          <a:blipFill>
            <a:blip r:embed="rId6"/>
            <a:stretch>
              <a:fillRect/>
            </a:stretch>
          </a:blipFill>
        </p:spPr>
      </p:sp>
      <p:sp>
        <p:nvSpPr>
          <p:cNvPr id="9" name="Freeform 9"/>
          <p:cNvSpPr/>
          <p:nvPr/>
        </p:nvSpPr>
        <p:spPr>
          <a:xfrm flipH="1" flipV="1">
            <a:off x="14801565" y="334811"/>
            <a:ext cx="3086258" cy="3086258"/>
          </a:xfrm>
          <a:custGeom>
            <a:avLst/>
            <a:gdLst/>
            <a:ahLst/>
            <a:cxnLst/>
            <a:rect l="l" t="t" r="r" b="b"/>
            <a:pathLst>
              <a:path w="3086258" h="3086258">
                <a:moveTo>
                  <a:pt x="3086258" y="3086258"/>
                </a:moveTo>
                <a:lnTo>
                  <a:pt x="0" y="3086258"/>
                </a:lnTo>
                <a:lnTo>
                  <a:pt x="0" y="0"/>
                </a:lnTo>
                <a:lnTo>
                  <a:pt x="3086258" y="0"/>
                </a:lnTo>
                <a:lnTo>
                  <a:pt x="3086258" y="308625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7116364" y="1209675"/>
            <a:ext cx="7615034" cy="974727"/>
          </a:xfrm>
          <a:prstGeom prst="rect">
            <a:avLst/>
          </a:prstGeom>
        </p:spPr>
        <p:txBody>
          <a:bodyPr lIns="0" tIns="0" rIns="0" bIns="0" rtlCol="0" anchor="t">
            <a:spAutoFit/>
          </a:bodyPr>
          <a:lstStyle/>
          <a:p>
            <a:pPr algn="l">
              <a:lnSpc>
                <a:spcPts val="7220"/>
              </a:lnSpc>
            </a:pPr>
            <a:r>
              <a:rPr lang="en-US" sz="7600" b="1">
                <a:solidFill>
                  <a:srgbClr val="004AAD"/>
                </a:solidFill>
                <a:latin typeface="Montserrat Ultra-Bold"/>
                <a:ea typeface="Montserrat Ultra-Bold"/>
                <a:cs typeface="Montserrat Ultra-Bold"/>
                <a:sym typeface="Montserrat Ultra-Bold"/>
              </a:rPr>
              <a:t>Aldi Pratama</a:t>
            </a:r>
          </a:p>
        </p:txBody>
      </p:sp>
      <p:sp>
        <p:nvSpPr>
          <p:cNvPr id="11" name="TextBox 11"/>
          <p:cNvSpPr txBox="1"/>
          <p:nvPr/>
        </p:nvSpPr>
        <p:spPr>
          <a:xfrm>
            <a:off x="9060501" y="3186595"/>
            <a:ext cx="8607442" cy="2715387"/>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Learning technologist at Pusdiklat Bea dan Cukai</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Lecturer and researcher at PKN STAN</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Training facilitator in accounting, tax, learning technologist, data analytics &amp; digital forensics field</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e-Learning &amp; LMS Developer</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Outdoor activities enthusiast</a:t>
            </a:r>
          </a:p>
        </p:txBody>
      </p:sp>
      <p:sp>
        <p:nvSpPr>
          <p:cNvPr id="12" name="TextBox 12"/>
          <p:cNvSpPr txBox="1"/>
          <p:nvPr/>
        </p:nvSpPr>
        <p:spPr>
          <a:xfrm>
            <a:off x="7184554" y="2117727"/>
            <a:ext cx="8607442" cy="429387"/>
          </a:xfrm>
          <a:prstGeom prst="rect">
            <a:avLst/>
          </a:prstGeom>
        </p:spPr>
        <p:txBody>
          <a:bodyPr lIns="0" tIns="0" rIns="0" bIns="0" rtlCol="0" anchor="t">
            <a:spAutoFit/>
          </a:bodyPr>
          <a:lstStyle/>
          <a:p>
            <a:pPr algn="l">
              <a:lnSpc>
                <a:spcPts val="3624"/>
              </a:lnSpc>
            </a:pPr>
            <a:r>
              <a:rPr lang="en-US" sz="2400">
                <a:solidFill>
                  <a:srgbClr val="141414"/>
                </a:solidFill>
                <a:latin typeface="Montserrat"/>
                <a:ea typeface="Montserrat"/>
                <a:cs typeface="Montserrat"/>
                <a:sym typeface="Montserrat"/>
              </a:rPr>
              <a:t>aldi.pratama@kemenkeu.go.id</a:t>
            </a:r>
          </a:p>
        </p:txBody>
      </p:sp>
      <p:grpSp>
        <p:nvGrpSpPr>
          <p:cNvPr id="13" name="Group 13"/>
          <p:cNvGrpSpPr/>
          <p:nvPr/>
        </p:nvGrpSpPr>
        <p:grpSpPr>
          <a:xfrm>
            <a:off x="8992311" y="6474443"/>
            <a:ext cx="8743823" cy="2340281"/>
            <a:chOff x="0" y="0"/>
            <a:chExt cx="6939183" cy="1857269"/>
          </a:xfrm>
        </p:grpSpPr>
        <p:sp>
          <p:nvSpPr>
            <p:cNvPr id="14" name="Freeform 14"/>
            <p:cNvSpPr/>
            <p:nvPr/>
          </p:nvSpPr>
          <p:spPr>
            <a:xfrm>
              <a:off x="0" y="0"/>
              <a:ext cx="6939183" cy="1857270"/>
            </a:xfrm>
            <a:custGeom>
              <a:avLst/>
              <a:gdLst/>
              <a:ahLst/>
              <a:cxnLst/>
              <a:rect l="l" t="t" r="r" b="b"/>
              <a:pathLst>
                <a:path w="6939183" h="1857270">
                  <a:moveTo>
                    <a:pt x="6814723" y="1857269"/>
                  </a:moveTo>
                  <a:lnTo>
                    <a:pt x="124460" y="1857269"/>
                  </a:lnTo>
                  <a:cubicBezTo>
                    <a:pt x="55880" y="1857269"/>
                    <a:pt x="0" y="1801389"/>
                    <a:pt x="0" y="1732809"/>
                  </a:cubicBezTo>
                  <a:lnTo>
                    <a:pt x="0" y="124460"/>
                  </a:lnTo>
                  <a:cubicBezTo>
                    <a:pt x="0" y="55880"/>
                    <a:pt x="55880" y="0"/>
                    <a:pt x="124460" y="0"/>
                  </a:cubicBezTo>
                  <a:lnTo>
                    <a:pt x="6814723" y="0"/>
                  </a:lnTo>
                  <a:cubicBezTo>
                    <a:pt x="6883302" y="0"/>
                    <a:pt x="6939183" y="55880"/>
                    <a:pt x="6939183" y="124460"/>
                  </a:cubicBezTo>
                  <a:lnTo>
                    <a:pt x="6939183" y="1732810"/>
                  </a:lnTo>
                  <a:cubicBezTo>
                    <a:pt x="6939183" y="1801389"/>
                    <a:pt x="6883302" y="1857270"/>
                    <a:pt x="6814723" y="1857270"/>
                  </a:cubicBezTo>
                  <a:close/>
                </a:path>
              </a:pathLst>
            </a:custGeom>
            <a:solidFill>
              <a:srgbClr val="141414">
                <a:alpha val="3922"/>
              </a:srgbClr>
            </a:solidFill>
          </p:spPr>
        </p:sp>
      </p:grpSp>
      <p:sp>
        <p:nvSpPr>
          <p:cNvPr id="15" name="TextBox 15"/>
          <p:cNvSpPr txBox="1"/>
          <p:nvPr/>
        </p:nvSpPr>
        <p:spPr>
          <a:xfrm>
            <a:off x="9060501" y="6779645"/>
            <a:ext cx="8607442" cy="1728724"/>
          </a:xfrm>
          <a:prstGeom prst="rect">
            <a:avLst/>
          </a:prstGeom>
        </p:spPr>
        <p:txBody>
          <a:bodyPr lIns="0" tIns="0" rIns="0" bIns="0" rtlCol="0" anchor="t">
            <a:spAutoFit/>
          </a:bodyPr>
          <a:lstStyle/>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2007 Diploma in Tax Administration @ PKN STAN</a:t>
            </a:r>
          </a:p>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2010  Bachelor in Accounting @ PKN STAN</a:t>
            </a:r>
          </a:p>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2017  Master of Science in Accountancy @ College of Business, Univ of Illinois at Urbana-Champaign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738664"/>
          </a:xfrm>
          <a:prstGeom prst="rect">
            <a:avLst/>
          </a:prstGeom>
        </p:spPr>
        <p:txBody>
          <a:bodyPr wrap="square" lIns="0" tIns="0" rIns="0" bIns="0" rtlCol="0" anchor="t">
            <a:spAutoFit/>
          </a:bodyPr>
          <a:lstStyle/>
          <a:p>
            <a:pPr algn="l"/>
            <a:r>
              <a:rPr lang="en-US" sz="4800" b="1" dirty="0">
                <a:solidFill>
                  <a:srgbClr val="1B1B1B"/>
                </a:solidFill>
                <a:latin typeface="Telegraf Bold"/>
                <a:ea typeface="Telegraf Bold"/>
                <a:cs typeface="Telegraf Bold"/>
                <a:sym typeface="Telegraf Bold"/>
              </a:rPr>
              <a:t>Workflow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7">
            <a:extLst>
              <a:ext uri="{FF2B5EF4-FFF2-40B4-BE49-F238E27FC236}">
                <a16:creationId xmlns:a16="http://schemas.microsoft.com/office/drawing/2014/main" id="{FA2D8241-1FB0-403E-AA0D-FA7527E52511}"/>
              </a:ext>
            </a:extLst>
          </p:cNvPr>
          <p:cNvGrpSpPr/>
          <p:nvPr/>
        </p:nvGrpSpPr>
        <p:grpSpPr>
          <a:xfrm>
            <a:off x="1433268" y="2797674"/>
            <a:ext cx="15421464" cy="7055684"/>
            <a:chOff x="604837" y="1753961"/>
            <a:chExt cx="10753725" cy="4920083"/>
          </a:xfrm>
        </p:grpSpPr>
        <p:sp>
          <p:nvSpPr>
            <p:cNvPr id="9" name="Rectangle 8">
              <a:extLst>
                <a:ext uri="{FF2B5EF4-FFF2-40B4-BE49-F238E27FC236}">
                  <a16:creationId xmlns:a16="http://schemas.microsoft.com/office/drawing/2014/main" id="{01C171E6-5ECF-4632-A703-CFEB2608E2A6}"/>
                </a:ext>
              </a:extLst>
            </p:cNvPr>
            <p:cNvSpPr/>
            <p:nvPr/>
          </p:nvSpPr>
          <p:spPr>
            <a:xfrm>
              <a:off x="619805" y="6437963"/>
              <a:ext cx="10738757" cy="23608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elegraf" panose="020B0604020202020204" charset="0"/>
                  <a:hlinkClick r:id="rId2"/>
                </a:rPr>
                <a:t>https://projectplanninghq.com/excel-based-data-analysis-tools/</a:t>
              </a:r>
              <a:endParaRPr kumimoji="0" lang="en-US" sz="1600" b="0" i="0" u="none" strike="noStrike" kern="1200" cap="none" spc="0" normalizeH="0" baseline="0" noProof="0" dirty="0">
                <a:ln>
                  <a:noFill/>
                </a:ln>
                <a:solidFill>
                  <a:prstClr val="black"/>
                </a:solidFill>
                <a:effectLst/>
                <a:uLnTx/>
                <a:uFillTx/>
                <a:latin typeface="Telegraf" panose="020B0604020202020204" charset="0"/>
              </a:endParaRPr>
            </a:p>
          </p:txBody>
        </p:sp>
        <p:pic>
          <p:nvPicPr>
            <p:cNvPr id="15" name="Picture 2">
              <a:extLst>
                <a:ext uri="{FF2B5EF4-FFF2-40B4-BE49-F238E27FC236}">
                  <a16:creationId xmlns:a16="http://schemas.microsoft.com/office/drawing/2014/main" id="{C82EDC71-3B7C-4C6C-B81E-A92738CD2EA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24720"/>
            <a:stretch/>
          </p:blipFill>
          <p:spPr bwMode="auto">
            <a:xfrm>
              <a:off x="604837" y="1753961"/>
              <a:ext cx="10753725" cy="3111953"/>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0">
              <a:extLst>
                <a:ext uri="{FF2B5EF4-FFF2-40B4-BE49-F238E27FC236}">
                  <a16:creationId xmlns:a16="http://schemas.microsoft.com/office/drawing/2014/main" id="{EC32169E-689B-4B01-ACE3-567B89EF436B}"/>
                </a:ext>
              </a:extLst>
            </p:cNvPr>
            <p:cNvSpPr txBox="1"/>
            <p:nvPr/>
          </p:nvSpPr>
          <p:spPr>
            <a:xfrm>
              <a:off x="604837" y="4716288"/>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Source</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2700" algn="ctr" defTabSz="914400" rtl="0" eaLnBrk="1" fontAlgn="auto" latinLnBrk="0" hangingPunct="1">
                <a:lnSpc>
                  <a:spcPct val="100000"/>
                </a:lnSpc>
                <a:spcBef>
                  <a:spcPts val="635"/>
                </a:spcBef>
                <a:spcAft>
                  <a:spcPts val="0"/>
                </a:spcAft>
                <a:buClrTx/>
                <a:buSzTx/>
                <a:buFontTx/>
                <a:buNone/>
                <a:tabLst/>
                <a:defRPr/>
              </a:pP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Flat files </a:t>
              </a:r>
              <a:r>
                <a:rPr kumimoji="0" sz="2000" b="0" i="1" u="none" strike="noStrike" kern="1200" cap="none" spc="-25" normalizeH="0" baseline="0" noProof="0" dirty="0">
                  <a:ln>
                    <a:noFill/>
                  </a:ln>
                  <a:solidFill>
                    <a:srgbClr val="3E3E3E"/>
                  </a:solidFill>
                  <a:effectLst/>
                  <a:uLnTx/>
                  <a:uFillTx/>
                  <a:latin typeface="Telegraf" panose="020B0604020202020204" charset="0"/>
                  <a:cs typeface="Calibri"/>
                </a:rPr>
                <a:t>(csv,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txt),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Excel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tables,  databases </a:t>
              </a: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(SQL,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Azure), folders,  streaming sources, </a:t>
              </a: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web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data,</a:t>
              </a:r>
              <a:r>
                <a:rPr kumimoji="0" sz="2000" b="0" i="1" u="none" strike="noStrike" kern="1200" cap="none" spc="-15" normalizeH="0" baseline="0" noProof="0" dirty="0">
                  <a:ln>
                    <a:noFill/>
                  </a:ln>
                  <a:solidFill>
                    <a:srgbClr val="3E3E3E"/>
                  </a:solidFill>
                  <a:effectLst/>
                  <a:uLnTx/>
                  <a:uFillTx/>
                  <a:latin typeface="Telegraf" panose="020B0604020202020204" charset="0"/>
                  <a:cs typeface="Calibri"/>
                </a:rPr>
                <a:t>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etc.</a:t>
              </a:r>
              <a:endParaRPr kumimoji="0"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7" name="object 20">
              <a:extLst>
                <a:ext uri="{FF2B5EF4-FFF2-40B4-BE49-F238E27FC236}">
                  <a16:creationId xmlns:a16="http://schemas.microsoft.com/office/drawing/2014/main" id="{62D8CFEE-990E-46A5-86F6-F57365237A63}"/>
                </a:ext>
              </a:extLst>
            </p:cNvPr>
            <p:cNvSpPr txBox="1"/>
            <p:nvPr/>
          </p:nvSpPr>
          <p:spPr>
            <a:xfrm>
              <a:off x="3353479" y="4768671"/>
              <a:ext cx="2628220" cy="1130776"/>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Extraction</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905" algn="ctr" defTabSz="914400" rtl="0" eaLnBrk="1" fontAlgn="auto" latinLnBrk="0" hangingPunct="1">
                <a:lnSpc>
                  <a:spcPct val="100000"/>
                </a:lnSpc>
                <a:spcBef>
                  <a:spcPts val="600"/>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Connect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to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sources, import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and apply shaping and  transformation tools</a:t>
              </a:r>
              <a:r>
                <a:rPr kumimoji="0" lang="en-US" sz="2000" b="0" i="1" u="none" strike="noStrike" kern="1200" cap="none" spc="-5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(ETL)</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8" name="object 20">
              <a:extLst>
                <a:ext uri="{FF2B5EF4-FFF2-40B4-BE49-F238E27FC236}">
                  <a16:creationId xmlns:a16="http://schemas.microsoft.com/office/drawing/2014/main" id="{AD6D2DB9-33E6-4DBF-8FD2-D6E931045416}"/>
                </a:ext>
              </a:extLst>
            </p:cNvPr>
            <p:cNvSpPr txBox="1"/>
            <p:nvPr/>
          </p:nvSpPr>
          <p:spPr>
            <a:xfrm>
              <a:off x="6041910" y="4792944"/>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Modelling</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0" algn="ctr" defTabSz="914400" rtl="0" eaLnBrk="1" fontAlgn="auto" latinLnBrk="0" hangingPunct="1">
                <a:lnSpc>
                  <a:spcPct val="100000"/>
                </a:lnSpc>
                <a:spcBef>
                  <a:spcPts val="635"/>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Create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table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relationships, add  calculated columns, define  hierarchies and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perspectives,</a:t>
              </a:r>
              <a:r>
                <a:rPr kumimoji="0" lang="en-US" sz="2000" b="0" i="1" u="none" strike="noStrike" kern="1200" cap="none" spc="-4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etc.</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9" name="object 20">
              <a:extLst>
                <a:ext uri="{FF2B5EF4-FFF2-40B4-BE49-F238E27FC236}">
                  <a16:creationId xmlns:a16="http://schemas.microsoft.com/office/drawing/2014/main" id="{B4E2D9A0-B241-4AA5-B01E-206E01A56F51}"/>
                </a:ext>
              </a:extLst>
            </p:cNvPr>
            <p:cNvSpPr txBox="1"/>
            <p:nvPr/>
          </p:nvSpPr>
          <p:spPr>
            <a:xfrm>
              <a:off x="8670130" y="4769481"/>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Visualization</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270" algn="ctr" defTabSz="914400" rtl="0" eaLnBrk="1" fontAlgn="auto" latinLnBrk="0" hangingPunct="1">
                <a:lnSpc>
                  <a:spcPct val="100000"/>
                </a:lnSpc>
                <a:spcBef>
                  <a:spcPts val="635"/>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Explore and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analyze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the entire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model,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and create</a:t>
              </a:r>
              <a:r>
                <a:rPr kumimoji="0" lang="en-US" sz="2000" b="0" i="1" u="none" strike="noStrike" kern="1200" cap="none" spc="-45"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powerful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measures using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Analysis  Expressions</a:t>
              </a:r>
              <a:r>
                <a:rPr kumimoji="0" lang="en-US" sz="2000" b="0" i="1" u="none" strike="noStrike" kern="1200" cap="none" spc="-2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(DAX)</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grpSp>
    </p:spTree>
    <p:extLst>
      <p:ext uri="{BB962C8B-B14F-4D97-AF65-F5344CB8AC3E}">
        <p14:creationId xmlns:p14="http://schemas.microsoft.com/office/powerpoint/2010/main" val="1208694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738664"/>
          </a:xfrm>
          <a:prstGeom prst="rect">
            <a:avLst/>
          </a:prstGeom>
        </p:spPr>
        <p:txBody>
          <a:bodyPr wrap="square" lIns="0" tIns="0" rIns="0" bIns="0" rtlCol="0" anchor="t">
            <a:spAutoFit/>
          </a:bodyPr>
          <a:lstStyle/>
          <a:p>
            <a:pPr algn="l"/>
            <a:r>
              <a:rPr lang="en-US" sz="4800" b="1" dirty="0">
                <a:solidFill>
                  <a:srgbClr val="1B1B1B"/>
                </a:solidFill>
                <a:latin typeface="Telegraf Bold"/>
                <a:ea typeface="Telegraf Bold"/>
                <a:cs typeface="Telegraf Bold"/>
                <a:sym typeface="Telegraf Bold"/>
              </a:rPr>
              <a:t>Power Query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20" name="Content Placeholder 2">
            <a:extLst>
              <a:ext uri="{FF2B5EF4-FFF2-40B4-BE49-F238E27FC236}">
                <a16:creationId xmlns:a16="http://schemas.microsoft.com/office/drawing/2014/main" id="{46256A11-A51D-4FC4-873B-3839F5B14B84}"/>
              </a:ext>
            </a:extLst>
          </p:cNvPr>
          <p:cNvSpPr txBox="1">
            <a:spLocks/>
          </p:cNvSpPr>
          <p:nvPr/>
        </p:nvSpPr>
        <p:spPr>
          <a:xfrm>
            <a:off x="1066800" y="3694521"/>
            <a:ext cx="8096250" cy="334853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lphaLcPeriod"/>
            </a:pPr>
            <a:r>
              <a:rPr lang="en-US" sz="2400" dirty="0" err="1">
                <a:latin typeface="Telegraf" panose="020B0604020202020204" charset="0"/>
              </a:rPr>
              <a:t>Mengimpor</a:t>
            </a:r>
            <a:r>
              <a:rPr lang="en-US" sz="2400" dirty="0">
                <a:latin typeface="Telegraf" panose="020B0604020202020204" charset="0"/>
              </a:rPr>
              <a:t> dan </a:t>
            </a:r>
            <a:r>
              <a:rPr lang="en-US" sz="2400" dirty="0" err="1">
                <a:latin typeface="Telegraf" panose="020B0604020202020204" charset="0"/>
              </a:rPr>
              <a:t>menganalisis</a:t>
            </a:r>
            <a:r>
              <a:rPr lang="en-US" sz="2400" dirty="0">
                <a:latin typeface="Telegraf" panose="020B0604020202020204" charset="0"/>
              </a:rPr>
              <a:t> large dataset, </a:t>
            </a:r>
            <a:r>
              <a:rPr lang="en-US" sz="2400" dirty="0" err="1">
                <a:latin typeface="Telegraf" panose="020B0604020202020204" charset="0"/>
              </a:rPr>
              <a:t>melebihi</a:t>
            </a:r>
            <a:r>
              <a:rPr lang="en-US" sz="2400" dirty="0">
                <a:latin typeface="Telegraf" panose="020B0604020202020204" charset="0"/>
              </a:rPr>
              <a:t> </a:t>
            </a:r>
            <a:r>
              <a:rPr lang="en-US" sz="2400" dirty="0" err="1">
                <a:latin typeface="Telegraf" panose="020B0604020202020204" charset="0"/>
              </a:rPr>
              <a:t>kapasitas</a:t>
            </a:r>
            <a:r>
              <a:rPr lang="en-US" sz="2400" dirty="0">
                <a:latin typeface="Telegraf" panose="020B0604020202020204" charset="0"/>
              </a:rPr>
              <a:t> spreadsheet</a:t>
            </a:r>
          </a:p>
          <a:p>
            <a:pPr marL="514350" indent="-514350">
              <a:buFont typeface="Arial" pitchFamily="34" charset="0"/>
              <a:buAutoNum type="alphaLcPeriod"/>
            </a:pPr>
            <a:r>
              <a:rPr lang="en-US" sz="2400" dirty="0" err="1">
                <a:latin typeface="Telegraf" panose="020B0604020202020204" charset="0"/>
              </a:rPr>
              <a:t>Membangun</a:t>
            </a:r>
            <a:r>
              <a:rPr lang="en-US" sz="2400" dirty="0">
                <a:latin typeface="Telegraf" panose="020B0604020202020204" charset="0"/>
              </a:rPr>
              <a:t> data model </a:t>
            </a:r>
            <a:r>
              <a:rPr lang="en-US" sz="2400" dirty="0" err="1">
                <a:latin typeface="Telegraf" panose="020B0604020202020204" charset="0"/>
              </a:rPr>
              <a:t>dari</a:t>
            </a:r>
            <a:r>
              <a:rPr lang="en-US" sz="2400" dirty="0">
                <a:latin typeface="Telegraf" panose="020B0604020202020204" charset="0"/>
              </a:rPr>
              <a:t> </a:t>
            </a:r>
            <a:r>
              <a:rPr lang="en-US" sz="2400" dirty="0" err="1">
                <a:latin typeface="Telegraf" panose="020B0604020202020204" charset="0"/>
              </a:rPr>
              <a:t>berbagai</a:t>
            </a:r>
            <a:r>
              <a:rPr lang="en-US" sz="2400" dirty="0">
                <a:latin typeface="Telegraf" panose="020B0604020202020204" charset="0"/>
              </a:rPr>
              <a:t> </a:t>
            </a:r>
            <a:r>
              <a:rPr lang="en-US" sz="2400" dirty="0" err="1">
                <a:latin typeface="Telegraf" panose="020B0604020202020204" charset="0"/>
              </a:rPr>
              <a:t>sumber</a:t>
            </a:r>
            <a:r>
              <a:rPr lang="en-US" sz="2400" dirty="0">
                <a:latin typeface="Telegraf" panose="020B0604020202020204" charset="0"/>
              </a:rPr>
              <a:t> data</a:t>
            </a:r>
          </a:p>
          <a:p>
            <a:pPr marL="514350" indent="-514350">
              <a:buFont typeface="Arial" pitchFamily="34" charset="0"/>
              <a:buAutoNum type="alphaLcPeriod"/>
            </a:pPr>
            <a:r>
              <a:rPr lang="en-US" sz="2400" dirty="0" err="1">
                <a:latin typeface="Telegraf" panose="020B0604020202020204" charset="0"/>
              </a:rPr>
              <a:t>Melakukan</a:t>
            </a:r>
            <a:r>
              <a:rPr lang="en-US" sz="2400" dirty="0">
                <a:latin typeface="Telegraf" panose="020B0604020202020204" charset="0"/>
              </a:rPr>
              <a:t> proses ETL </a:t>
            </a:r>
            <a:r>
              <a:rPr lang="en-US" sz="2400" dirty="0" err="1">
                <a:latin typeface="Telegraf" panose="020B0604020202020204" charset="0"/>
              </a:rPr>
              <a:t>dalam</a:t>
            </a:r>
            <a:r>
              <a:rPr lang="en-US" sz="2400" dirty="0">
                <a:latin typeface="Telegraf" panose="020B0604020202020204" charset="0"/>
              </a:rPr>
              <a:t> </a:t>
            </a:r>
            <a:r>
              <a:rPr lang="en-US" sz="2400" dirty="0" err="1">
                <a:latin typeface="Telegraf" panose="020B0604020202020204" charset="0"/>
              </a:rPr>
              <a:t>untuk</a:t>
            </a:r>
            <a:r>
              <a:rPr lang="en-US" sz="2400" dirty="0">
                <a:latin typeface="Telegraf" panose="020B0604020202020204" charset="0"/>
              </a:rPr>
              <a:t> </a:t>
            </a:r>
            <a:r>
              <a:rPr lang="en-US" sz="2400" dirty="0" err="1">
                <a:latin typeface="Telegraf" panose="020B0604020202020204" charset="0"/>
              </a:rPr>
              <a:t>pemrosesan</a:t>
            </a:r>
            <a:r>
              <a:rPr lang="en-US" sz="2400" dirty="0">
                <a:latin typeface="Telegraf" panose="020B0604020202020204" charset="0"/>
              </a:rPr>
              <a:t> dan </a:t>
            </a:r>
            <a:r>
              <a:rPr lang="en-US" sz="2400" dirty="0" err="1">
                <a:latin typeface="Telegraf" panose="020B0604020202020204" charset="0"/>
              </a:rPr>
              <a:t>analisis</a:t>
            </a:r>
            <a:r>
              <a:rPr lang="en-US" sz="2400" dirty="0">
                <a:latin typeface="Telegraf" panose="020B0604020202020204" charset="0"/>
              </a:rPr>
              <a:t> data </a:t>
            </a:r>
            <a:r>
              <a:rPr lang="en-US" sz="2400" dirty="0" err="1">
                <a:latin typeface="Telegraf" panose="020B0604020202020204" charset="0"/>
              </a:rPr>
              <a:t>lebih</a:t>
            </a:r>
            <a:r>
              <a:rPr lang="en-US" sz="2400" dirty="0">
                <a:latin typeface="Telegraf" panose="020B0604020202020204" charset="0"/>
              </a:rPr>
              <a:t> </a:t>
            </a:r>
            <a:r>
              <a:rPr lang="en-US" sz="2400" dirty="0" err="1">
                <a:latin typeface="Telegraf" panose="020B0604020202020204" charset="0"/>
              </a:rPr>
              <a:t>lanjut</a:t>
            </a:r>
            <a:endParaRPr lang="en-US" sz="2400" dirty="0">
              <a:latin typeface="Telegraf" panose="020B0604020202020204" charset="0"/>
            </a:endParaRPr>
          </a:p>
          <a:p>
            <a:pPr marL="514350" indent="-514350">
              <a:buFont typeface="Arial" pitchFamily="34" charset="0"/>
              <a:buAutoNum type="alphaLcPeriod"/>
            </a:pPr>
            <a:r>
              <a:rPr lang="en-US" sz="2400" dirty="0" err="1">
                <a:latin typeface="Telegraf" panose="020B0604020202020204" charset="0"/>
              </a:rPr>
              <a:t>Menyimpan</a:t>
            </a:r>
            <a:r>
              <a:rPr lang="en-US" sz="2400" dirty="0">
                <a:latin typeface="Telegraf" panose="020B0604020202020204" charset="0"/>
              </a:rPr>
              <a:t> </a:t>
            </a:r>
            <a:r>
              <a:rPr lang="en-US" sz="2400" dirty="0" err="1">
                <a:latin typeface="Telegraf" panose="020B0604020202020204" charset="0"/>
              </a:rPr>
              <a:t>langkah</a:t>
            </a:r>
            <a:r>
              <a:rPr lang="en-US" sz="2400" dirty="0">
                <a:latin typeface="Telegraf" panose="020B0604020202020204" charset="0"/>
              </a:rPr>
              <a:t>-Langkah yang </a:t>
            </a:r>
            <a:r>
              <a:rPr lang="en-US" sz="2400" dirty="0" err="1">
                <a:latin typeface="Telegraf" panose="020B0604020202020204" charset="0"/>
              </a:rPr>
              <a:t>prosedur</a:t>
            </a:r>
            <a:r>
              <a:rPr lang="en-US" sz="2400" dirty="0">
                <a:latin typeface="Telegraf" panose="020B0604020202020204" charset="0"/>
              </a:rPr>
              <a:t> yang </a:t>
            </a:r>
            <a:r>
              <a:rPr lang="en-US" sz="2400" dirty="0" err="1">
                <a:latin typeface="Telegraf" panose="020B0604020202020204" charset="0"/>
              </a:rPr>
              <a:t>dilakukan</a:t>
            </a:r>
            <a:r>
              <a:rPr lang="en-US" sz="2400" dirty="0">
                <a:latin typeface="Telegraf" panose="020B0604020202020204" charset="0"/>
              </a:rPr>
              <a:t> </a:t>
            </a:r>
            <a:r>
              <a:rPr lang="en-US" sz="2400" dirty="0" err="1">
                <a:latin typeface="Telegraf" panose="020B0604020202020204" charset="0"/>
              </a:rPr>
              <a:t>untuk</a:t>
            </a:r>
            <a:r>
              <a:rPr lang="en-US" sz="2400" dirty="0">
                <a:latin typeface="Telegraf" panose="020B0604020202020204" charset="0"/>
              </a:rPr>
              <a:t> </a:t>
            </a:r>
            <a:r>
              <a:rPr lang="en-US" sz="2400" dirty="0" err="1">
                <a:latin typeface="Telegraf" panose="020B0604020202020204" charset="0"/>
              </a:rPr>
              <a:t>keperluan</a:t>
            </a:r>
            <a:r>
              <a:rPr lang="en-US" sz="2400" dirty="0">
                <a:latin typeface="Telegraf" panose="020B0604020202020204" charset="0"/>
              </a:rPr>
              <a:t> </a:t>
            </a:r>
            <a:r>
              <a:rPr lang="en-US" sz="2400" dirty="0" err="1">
                <a:latin typeface="Telegraf" panose="020B0604020202020204" charset="0"/>
              </a:rPr>
              <a:t>otomasi</a:t>
            </a:r>
            <a:r>
              <a:rPr lang="en-US" sz="2400" dirty="0">
                <a:latin typeface="Telegraf" panose="020B0604020202020204" charset="0"/>
              </a:rPr>
              <a:t> dan </a:t>
            </a:r>
            <a:r>
              <a:rPr lang="en-US" sz="2400" dirty="0" err="1">
                <a:latin typeface="Telegraf" panose="020B0604020202020204" charset="0"/>
              </a:rPr>
              <a:t>analisis</a:t>
            </a:r>
            <a:r>
              <a:rPr lang="en-US" sz="2400" dirty="0">
                <a:latin typeface="Telegraf" panose="020B0604020202020204" charset="0"/>
              </a:rPr>
              <a:t> (</a:t>
            </a:r>
            <a:r>
              <a:rPr lang="en-US" sz="2400" dirty="0" err="1">
                <a:latin typeface="Telegraf" panose="020B0604020202020204" charset="0"/>
              </a:rPr>
              <a:t>seperti</a:t>
            </a:r>
            <a:r>
              <a:rPr lang="en-US" sz="2400" dirty="0">
                <a:latin typeface="Telegraf" panose="020B0604020202020204" charset="0"/>
              </a:rPr>
              <a:t> macro di Excel)</a:t>
            </a:r>
          </a:p>
          <a:p>
            <a:pPr marL="514350" indent="-514350">
              <a:buFont typeface="Arial" pitchFamily="34" charset="0"/>
              <a:buAutoNum type="alphaLcPeriod"/>
            </a:pPr>
            <a:r>
              <a:rPr lang="en-US" sz="2400" dirty="0">
                <a:latin typeface="Telegraf" panose="020B0604020202020204" charset="0"/>
              </a:rPr>
              <a:t>Data </a:t>
            </a:r>
            <a:r>
              <a:rPr lang="en-US" sz="2400" dirty="0" err="1">
                <a:latin typeface="Telegraf" panose="020B0604020202020204" charset="0"/>
              </a:rPr>
              <a:t>sumber</a:t>
            </a:r>
            <a:r>
              <a:rPr lang="en-US" sz="2400" dirty="0">
                <a:latin typeface="Telegraf" panose="020B0604020202020204" charset="0"/>
              </a:rPr>
              <a:t> </a:t>
            </a:r>
            <a:r>
              <a:rPr lang="en-US" sz="2400" dirty="0" err="1">
                <a:latin typeface="Telegraf" panose="020B0604020202020204" charset="0"/>
              </a:rPr>
              <a:t>terjaga</a:t>
            </a:r>
            <a:r>
              <a:rPr lang="en-US" sz="2400" dirty="0">
                <a:latin typeface="Telegraf" panose="020B0604020202020204" charset="0"/>
              </a:rPr>
              <a:t> </a:t>
            </a:r>
            <a:r>
              <a:rPr lang="en-US" sz="2400" dirty="0" err="1">
                <a:latin typeface="Telegraf" panose="020B0604020202020204" charset="0"/>
              </a:rPr>
              <a:t>integritasnya</a:t>
            </a:r>
            <a:endParaRPr lang="en-US" sz="2400" dirty="0">
              <a:latin typeface="Telegraf" panose="020B0604020202020204" charset="0"/>
            </a:endParaRPr>
          </a:p>
          <a:p>
            <a:pPr marL="514350" indent="-514350">
              <a:buFont typeface="Arial" pitchFamily="34" charset="0"/>
              <a:buAutoNum type="alphaLcPeriod"/>
            </a:pPr>
            <a:r>
              <a:rPr lang="en-US" sz="2400" dirty="0" err="1">
                <a:latin typeface="Telegraf" panose="020B0604020202020204" charset="0"/>
              </a:rPr>
              <a:t>Mudah</a:t>
            </a:r>
            <a:r>
              <a:rPr lang="en-US" sz="2400" dirty="0">
                <a:latin typeface="Telegraf" panose="020B0604020202020204" charset="0"/>
              </a:rPr>
              <a:t> </a:t>
            </a:r>
            <a:r>
              <a:rPr lang="en-US" sz="2400" dirty="0" err="1">
                <a:latin typeface="Telegraf" panose="020B0604020202020204" charset="0"/>
              </a:rPr>
              <a:t>dipelajari</a:t>
            </a:r>
            <a:r>
              <a:rPr lang="en-US" sz="2400" dirty="0">
                <a:latin typeface="Telegraf" panose="020B0604020202020204" charset="0"/>
              </a:rPr>
              <a:t> dan </a:t>
            </a:r>
            <a:r>
              <a:rPr lang="en-US" sz="2400" dirty="0" err="1">
                <a:latin typeface="Telegraf" panose="020B0604020202020204" charset="0"/>
              </a:rPr>
              <a:t>tersedia</a:t>
            </a:r>
            <a:r>
              <a:rPr lang="en-US" sz="2400" dirty="0">
                <a:latin typeface="Telegraf" panose="020B0604020202020204" charset="0"/>
              </a:rPr>
              <a:t> learning resources</a:t>
            </a:r>
          </a:p>
        </p:txBody>
      </p:sp>
      <p:sp>
        <p:nvSpPr>
          <p:cNvPr id="21" name="object 7">
            <a:extLst>
              <a:ext uri="{FF2B5EF4-FFF2-40B4-BE49-F238E27FC236}">
                <a16:creationId xmlns:a16="http://schemas.microsoft.com/office/drawing/2014/main" id="{F2EEE2C5-BDA1-45FF-B72B-3209DDE3B11E}"/>
              </a:ext>
            </a:extLst>
          </p:cNvPr>
          <p:cNvSpPr/>
          <p:nvPr/>
        </p:nvSpPr>
        <p:spPr>
          <a:xfrm>
            <a:off x="9897041" y="6771722"/>
            <a:ext cx="8359476" cy="227967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Telegraf" panose="020B0604020202020204" charset="0"/>
            </a:endParaRPr>
          </a:p>
        </p:txBody>
      </p:sp>
      <p:sp>
        <p:nvSpPr>
          <p:cNvPr id="22" name="object 10">
            <a:extLst>
              <a:ext uri="{FF2B5EF4-FFF2-40B4-BE49-F238E27FC236}">
                <a16:creationId xmlns:a16="http://schemas.microsoft.com/office/drawing/2014/main" id="{3035CB0C-0E7F-4C79-B0F8-7AE995CEE6AB}"/>
              </a:ext>
            </a:extLst>
          </p:cNvPr>
          <p:cNvSpPr txBox="1"/>
          <p:nvPr/>
        </p:nvSpPr>
        <p:spPr>
          <a:xfrm>
            <a:off x="9897041" y="9216015"/>
            <a:ext cx="8162359" cy="628377"/>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Sejak</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MS Excel 2016, Power Query ‘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berubah</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nama</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menjadi</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1" i="0" u="none" strike="noStrike" kern="1200" cap="none" spc="-5" normalizeH="0" baseline="0" noProof="0" dirty="0">
                <a:ln>
                  <a:noFill/>
                </a:ln>
                <a:solidFill>
                  <a:srgbClr val="050505"/>
                </a:solidFill>
                <a:effectLst/>
                <a:uLnTx/>
                <a:uFillTx/>
                <a:latin typeface="Telegraf" panose="020B0604020202020204" charset="0"/>
                <a:cs typeface="Calibri"/>
              </a:rPr>
              <a:t>Get and Transform </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yang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ada</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pada tab Data</a:t>
            </a:r>
            <a:endParaRPr kumimoji="0"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23" name="object 9">
            <a:extLst>
              <a:ext uri="{FF2B5EF4-FFF2-40B4-BE49-F238E27FC236}">
                <a16:creationId xmlns:a16="http://schemas.microsoft.com/office/drawing/2014/main" id="{60EF3600-71BD-4039-82DB-E7292EF11DC3}"/>
              </a:ext>
            </a:extLst>
          </p:cNvPr>
          <p:cNvSpPr/>
          <p:nvPr/>
        </p:nvSpPr>
        <p:spPr>
          <a:xfrm>
            <a:off x="13716000" y="7504994"/>
            <a:ext cx="2527516" cy="1569134"/>
          </a:xfrm>
          <a:custGeom>
            <a:avLst/>
            <a:gdLst/>
            <a:ahLst/>
            <a:cxnLst/>
            <a:rect l="l" t="t" r="r" b="b"/>
            <a:pathLst>
              <a:path w="1463039" h="858520">
                <a:moveTo>
                  <a:pt x="0" y="0"/>
                </a:moveTo>
                <a:lnTo>
                  <a:pt x="1463039" y="0"/>
                </a:lnTo>
                <a:lnTo>
                  <a:pt x="1463039" y="858011"/>
                </a:lnTo>
                <a:lnTo>
                  <a:pt x="0" y="858011"/>
                </a:lnTo>
                <a:lnTo>
                  <a:pt x="0" y="0"/>
                </a:lnTo>
                <a:close/>
              </a:path>
            </a:pathLst>
          </a:custGeom>
          <a:ln w="5715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Telegraf" panose="020B0604020202020204" charset="0"/>
            </a:endParaRPr>
          </a:p>
        </p:txBody>
      </p:sp>
      <p:sp>
        <p:nvSpPr>
          <p:cNvPr id="24" name="Content Placeholder 2">
            <a:extLst>
              <a:ext uri="{FF2B5EF4-FFF2-40B4-BE49-F238E27FC236}">
                <a16:creationId xmlns:a16="http://schemas.microsoft.com/office/drawing/2014/main" id="{67A0AF0B-1158-4A19-9793-5FEAA758554C}"/>
              </a:ext>
            </a:extLst>
          </p:cNvPr>
          <p:cNvSpPr txBox="1">
            <a:spLocks/>
          </p:cNvSpPr>
          <p:nvPr/>
        </p:nvSpPr>
        <p:spPr>
          <a:xfrm>
            <a:off x="9467852" y="3827236"/>
            <a:ext cx="7467600" cy="2632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a:ln>
                  <a:noFill/>
                </a:ln>
                <a:solidFill>
                  <a:prstClr val="black"/>
                </a:solidFill>
                <a:effectLst/>
                <a:uLnTx/>
                <a:uFillTx/>
                <a:latin typeface="Telegraf" panose="020B0604020202020204" charset="0"/>
              </a:rPr>
              <a:t>Resource intensive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konsumsi</a:t>
            </a:r>
            <a:r>
              <a:rPr kumimoji="0" lang="en-US" sz="2400" b="0" i="0" u="none" strike="noStrike" kern="1200" cap="none" spc="0" normalizeH="0" baseline="0" noProof="0" dirty="0">
                <a:ln>
                  <a:noFill/>
                </a:ln>
                <a:solidFill>
                  <a:prstClr val="black"/>
                </a:solidFill>
                <a:effectLst/>
                <a:uLnTx/>
                <a:uFillTx/>
                <a:latin typeface="Telegraf" panose="020B0604020202020204" charset="0"/>
              </a:rPr>
              <a:t> RAM sangat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rakus</a:t>
            </a:r>
            <a:r>
              <a:rPr kumimoji="0" lang="en-US" sz="2400" b="0" i="0" u="none" strike="noStrike" kern="1200" cap="none" spc="0" normalizeH="0" baseline="0" noProof="0" dirty="0">
                <a:ln>
                  <a:noFill/>
                </a:ln>
                <a:solidFill>
                  <a:prstClr val="black"/>
                </a:solidFill>
                <a:effectLst/>
                <a:uLnTx/>
                <a:uFillTx/>
                <a:latin typeface="Telegraf" panose="020B0604020202020204" charset="0"/>
              </a:rPr>
              <a:t>)</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err="1">
                <a:ln>
                  <a:noFill/>
                </a:ln>
                <a:solidFill>
                  <a:prstClr val="black"/>
                </a:solidFill>
                <a:effectLst/>
                <a:uLnTx/>
                <a:uFillTx/>
                <a:latin typeface="Telegraf" panose="020B0604020202020204" charset="0"/>
              </a:rPr>
              <a:t>Ukuran</a:t>
            </a:r>
            <a:r>
              <a:rPr kumimoji="0" lang="en-US" sz="2400" b="0" i="0" u="none" strike="noStrike" kern="1200" cap="none" spc="0" normalizeH="0" baseline="0" noProof="0" dirty="0">
                <a:ln>
                  <a:noFill/>
                </a:ln>
                <a:solidFill>
                  <a:prstClr val="black"/>
                </a:solidFill>
                <a:effectLst/>
                <a:uLnTx/>
                <a:uFillTx/>
                <a:latin typeface="Telegraf" panose="020B0604020202020204" charset="0"/>
              </a:rPr>
              <a:t> file yang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dihasilkan</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besar</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jika</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termasuk</a:t>
            </a:r>
            <a:r>
              <a:rPr kumimoji="0" lang="en-US" sz="2400" b="0" i="0" u="none" strike="noStrike" kern="1200" cap="none" spc="0" normalizeH="0" baseline="0" noProof="0" dirty="0">
                <a:ln>
                  <a:noFill/>
                </a:ln>
                <a:solidFill>
                  <a:prstClr val="black"/>
                </a:solidFill>
                <a:effectLst/>
                <a:uLnTx/>
                <a:uFillTx/>
                <a:latin typeface="Telegraf" panose="020B0604020202020204" charset="0"/>
              </a:rPr>
              <a:t> data model)</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a:ln>
                  <a:noFill/>
                </a:ln>
                <a:solidFill>
                  <a:prstClr val="black"/>
                </a:solidFill>
                <a:effectLst/>
                <a:uLnTx/>
                <a:uFillTx/>
                <a:latin typeface="Telegraf" panose="020B0604020202020204" charset="0"/>
              </a:rPr>
              <a:t>Kurang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fleksibel</a:t>
            </a:r>
            <a:endParaRPr kumimoji="0" lang="en-US" sz="2400" b="0" i="0" u="none" strike="noStrike" kern="1200" cap="none" spc="0" normalizeH="0" baseline="0" noProof="0" dirty="0">
              <a:ln>
                <a:noFill/>
              </a:ln>
              <a:solidFill>
                <a:prstClr val="black"/>
              </a:solidFill>
              <a:effectLst/>
              <a:uLnTx/>
              <a:uFillTx/>
              <a:latin typeface="Telegraf" panose="020B0604020202020204" charset="0"/>
            </a:endParaRP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endParaRPr kumimoji="0" lang="en-US" sz="2400" b="0" i="0" u="none" strike="noStrike" kern="1200" cap="none" spc="0" normalizeH="0" baseline="0" noProof="0" dirty="0">
              <a:ln>
                <a:noFill/>
              </a:ln>
              <a:solidFill>
                <a:prstClr val="black"/>
              </a:solidFill>
              <a:effectLst/>
              <a:uLnTx/>
              <a:uFillTx/>
              <a:latin typeface="Telegraf" panose="020B0604020202020204" charset="0"/>
            </a:endParaRPr>
          </a:p>
        </p:txBody>
      </p:sp>
      <p:sp>
        <p:nvSpPr>
          <p:cNvPr id="25" name="Rectangle 24">
            <a:extLst>
              <a:ext uri="{FF2B5EF4-FFF2-40B4-BE49-F238E27FC236}">
                <a16:creationId xmlns:a16="http://schemas.microsoft.com/office/drawing/2014/main" id="{FDF3A3B1-5F0C-4E1A-9023-2844198323EF}"/>
              </a:ext>
            </a:extLst>
          </p:cNvPr>
          <p:cNvSpPr/>
          <p:nvPr/>
        </p:nvSpPr>
        <p:spPr>
          <a:xfrm>
            <a:off x="4239525" y="2591501"/>
            <a:ext cx="1750800" cy="101566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rPr>
              <a:t>+ </a:t>
            </a:r>
            <a:r>
              <a:rPr kumimoji="0" 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rPr>
              <a:t>Pros</a:t>
            </a:r>
            <a:endParaRPr kumimoji="0" lang="en-US" sz="6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endParaRPr>
          </a:p>
        </p:txBody>
      </p:sp>
      <p:sp>
        <p:nvSpPr>
          <p:cNvPr id="26" name="Rectangle 25">
            <a:extLst>
              <a:ext uri="{FF2B5EF4-FFF2-40B4-BE49-F238E27FC236}">
                <a16:creationId xmlns:a16="http://schemas.microsoft.com/office/drawing/2014/main" id="{A814063E-8D09-47C8-8EAC-5D57FB10A81E}"/>
              </a:ext>
            </a:extLst>
          </p:cNvPr>
          <p:cNvSpPr/>
          <p:nvPr/>
        </p:nvSpPr>
        <p:spPr>
          <a:xfrm>
            <a:off x="11777917" y="2591500"/>
            <a:ext cx="1725152" cy="101566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rPr>
              <a:t>- </a:t>
            </a:r>
            <a:r>
              <a:rPr kumimoji="0" lang="en-US" sz="32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rPr>
              <a:t>Cons</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endParaRPr>
          </a:p>
        </p:txBody>
      </p:sp>
    </p:spTree>
    <p:extLst>
      <p:ext uri="{BB962C8B-B14F-4D97-AF65-F5344CB8AC3E}">
        <p14:creationId xmlns:p14="http://schemas.microsoft.com/office/powerpoint/2010/main" val="110405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801600" cy="738664"/>
          </a:xfrm>
          <a:prstGeom prst="rect">
            <a:avLst/>
          </a:prstGeom>
        </p:spPr>
        <p:txBody>
          <a:bodyPr wrap="square" lIns="0" tIns="0" rIns="0" bIns="0" rtlCol="0" anchor="t">
            <a:spAutoFit/>
          </a:bodyPr>
          <a:lstStyle/>
          <a:p>
            <a:pPr algn="l"/>
            <a:r>
              <a:rPr lang="en-US" sz="4800" b="1" dirty="0" err="1">
                <a:solidFill>
                  <a:srgbClr val="1B1B1B"/>
                </a:solidFill>
                <a:latin typeface="Telegraf Bold"/>
                <a:ea typeface="Telegraf Bold"/>
                <a:cs typeface="Telegraf Bold"/>
                <a:sym typeface="Telegraf Bold"/>
              </a:rPr>
              <a:t>Tipe</a:t>
            </a:r>
            <a:r>
              <a:rPr lang="en-US" sz="4800" b="1" dirty="0">
                <a:solidFill>
                  <a:srgbClr val="1B1B1B"/>
                </a:solidFill>
                <a:latin typeface="Telegraf Bold"/>
                <a:ea typeface="Telegraf Bold"/>
                <a:cs typeface="Telegraf Bold"/>
                <a:sym typeface="Telegraf Bold"/>
              </a:rPr>
              <a:t> Data Yang </a:t>
            </a:r>
            <a:r>
              <a:rPr lang="en-US" sz="4800" b="1" dirty="0" err="1">
                <a:solidFill>
                  <a:srgbClr val="1B1B1B"/>
                </a:solidFill>
                <a:latin typeface="Telegraf Bold"/>
                <a:ea typeface="Telegraf Bold"/>
                <a:cs typeface="Telegraf Bold"/>
                <a:sym typeface="Telegraf Bold"/>
              </a:rPr>
              <a:t>Didukung</a:t>
            </a:r>
            <a:r>
              <a:rPr lang="en-US" sz="4800" b="1" dirty="0">
                <a:solidFill>
                  <a:srgbClr val="1B1B1B"/>
                </a:solidFill>
                <a:latin typeface="Telegraf Bold"/>
                <a:ea typeface="Telegraf Bold"/>
                <a:cs typeface="Telegraf Bold"/>
                <a:sym typeface="Telegraf Bold"/>
              </a:rPr>
              <a:t> Power Query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4">
            <a:extLst>
              <a:ext uri="{FF2B5EF4-FFF2-40B4-BE49-F238E27FC236}">
                <a16:creationId xmlns:a16="http://schemas.microsoft.com/office/drawing/2014/main" id="{1440849A-64DA-4FD2-90C4-3795B3D86ACB}"/>
              </a:ext>
            </a:extLst>
          </p:cNvPr>
          <p:cNvGrpSpPr/>
          <p:nvPr/>
        </p:nvGrpSpPr>
        <p:grpSpPr>
          <a:xfrm>
            <a:off x="1676400" y="2552700"/>
            <a:ext cx="15508536" cy="7327519"/>
            <a:chOff x="271272" y="1110996"/>
            <a:chExt cx="11686030" cy="5521450"/>
          </a:xfrm>
        </p:grpSpPr>
        <p:sp>
          <p:nvSpPr>
            <p:cNvPr id="16" name="object 5">
              <a:extLst>
                <a:ext uri="{FF2B5EF4-FFF2-40B4-BE49-F238E27FC236}">
                  <a16:creationId xmlns:a16="http://schemas.microsoft.com/office/drawing/2014/main" id="{9C7AC603-AC16-4CD7-8EC8-C986C7B6C282}"/>
                </a:ext>
              </a:extLst>
            </p:cNvPr>
            <p:cNvSpPr/>
            <p:nvPr/>
          </p:nvSpPr>
          <p:spPr>
            <a:xfrm>
              <a:off x="271272" y="2924555"/>
              <a:ext cx="1798319" cy="26349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7" name="object 6">
              <a:extLst>
                <a:ext uri="{FF2B5EF4-FFF2-40B4-BE49-F238E27FC236}">
                  <a16:creationId xmlns:a16="http://schemas.microsoft.com/office/drawing/2014/main" id="{1A2D7DF7-5ED8-4974-B3AB-DD6D427CBF3E}"/>
                </a:ext>
              </a:extLst>
            </p:cNvPr>
            <p:cNvSpPr/>
            <p:nvPr/>
          </p:nvSpPr>
          <p:spPr>
            <a:xfrm>
              <a:off x="297179" y="2950464"/>
              <a:ext cx="1691639" cy="252831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8" name="object 7">
              <a:extLst>
                <a:ext uri="{FF2B5EF4-FFF2-40B4-BE49-F238E27FC236}">
                  <a16:creationId xmlns:a16="http://schemas.microsoft.com/office/drawing/2014/main" id="{B2ED33FB-B1D5-4D1E-9966-4CB13911649A}"/>
                </a:ext>
              </a:extLst>
            </p:cNvPr>
            <p:cNvSpPr/>
            <p:nvPr/>
          </p:nvSpPr>
          <p:spPr>
            <a:xfrm>
              <a:off x="2136648" y="2924555"/>
              <a:ext cx="2756915" cy="370789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9" name="object 8">
              <a:extLst>
                <a:ext uri="{FF2B5EF4-FFF2-40B4-BE49-F238E27FC236}">
                  <a16:creationId xmlns:a16="http://schemas.microsoft.com/office/drawing/2014/main" id="{C9D3801D-4E7F-438B-9255-887DE4999E34}"/>
                </a:ext>
              </a:extLst>
            </p:cNvPr>
            <p:cNvSpPr/>
            <p:nvPr/>
          </p:nvSpPr>
          <p:spPr>
            <a:xfrm>
              <a:off x="2162556" y="2950464"/>
              <a:ext cx="2650235" cy="360121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7" name="object 9">
              <a:extLst>
                <a:ext uri="{FF2B5EF4-FFF2-40B4-BE49-F238E27FC236}">
                  <a16:creationId xmlns:a16="http://schemas.microsoft.com/office/drawing/2014/main" id="{933C90F4-45B2-4762-A6D3-4BE8B45357BF}"/>
                </a:ext>
              </a:extLst>
            </p:cNvPr>
            <p:cNvSpPr/>
            <p:nvPr/>
          </p:nvSpPr>
          <p:spPr>
            <a:xfrm>
              <a:off x="4960620" y="2924556"/>
              <a:ext cx="2743199" cy="227837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8" name="object 10">
              <a:extLst>
                <a:ext uri="{FF2B5EF4-FFF2-40B4-BE49-F238E27FC236}">
                  <a16:creationId xmlns:a16="http://schemas.microsoft.com/office/drawing/2014/main" id="{5AEB407D-8991-492A-8154-CBBD98FAA6A2}"/>
                </a:ext>
              </a:extLst>
            </p:cNvPr>
            <p:cNvSpPr/>
            <p:nvPr/>
          </p:nvSpPr>
          <p:spPr>
            <a:xfrm>
              <a:off x="4986528" y="2950464"/>
              <a:ext cx="2636519" cy="21716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9" name="object 11">
              <a:extLst>
                <a:ext uri="{FF2B5EF4-FFF2-40B4-BE49-F238E27FC236}">
                  <a16:creationId xmlns:a16="http://schemas.microsoft.com/office/drawing/2014/main" id="{2EBD1777-66DE-4B33-B8FA-DFBE2533750B}"/>
                </a:ext>
              </a:extLst>
            </p:cNvPr>
            <p:cNvSpPr/>
            <p:nvPr/>
          </p:nvSpPr>
          <p:spPr>
            <a:xfrm>
              <a:off x="7772400" y="2924556"/>
              <a:ext cx="2223515" cy="227837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0" name="object 12">
              <a:extLst>
                <a:ext uri="{FF2B5EF4-FFF2-40B4-BE49-F238E27FC236}">
                  <a16:creationId xmlns:a16="http://schemas.microsoft.com/office/drawing/2014/main" id="{D0C0A85D-C763-4136-8093-A2D8437C4A39}"/>
                </a:ext>
              </a:extLst>
            </p:cNvPr>
            <p:cNvSpPr/>
            <p:nvPr/>
          </p:nvSpPr>
          <p:spPr>
            <a:xfrm>
              <a:off x="7798307" y="2950464"/>
              <a:ext cx="2116835" cy="217169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1" name="object 13">
              <a:extLst>
                <a:ext uri="{FF2B5EF4-FFF2-40B4-BE49-F238E27FC236}">
                  <a16:creationId xmlns:a16="http://schemas.microsoft.com/office/drawing/2014/main" id="{92014957-C541-4A5C-9557-D72A85E44F87}"/>
                </a:ext>
              </a:extLst>
            </p:cNvPr>
            <p:cNvSpPr/>
            <p:nvPr/>
          </p:nvSpPr>
          <p:spPr>
            <a:xfrm>
              <a:off x="10062971" y="2924555"/>
              <a:ext cx="1894331" cy="33497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2" name="object 14">
              <a:extLst>
                <a:ext uri="{FF2B5EF4-FFF2-40B4-BE49-F238E27FC236}">
                  <a16:creationId xmlns:a16="http://schemas.microsoft.com/office/drawing/2014/main" id="{BAF858E1-0C5E-460A-86E8-E3934E283446}"/>
                </a:ext>
              </a:extLst>
            </p:cNvPr>
            <p:cNvSpPr/>
            <p:nvPr/>
          </p:nvSpPr>
          <p:spPr>
            <a:xfrm>
              <a:off x="10088880" y="2950464"/>
              <a:ext cx="1787651" cy="324307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3" name="object 16">
              <a:extLst>
                <a:ext uri="{FF2B5EF4-FFF2-40B4-BE49-F238E27FC236}">
                  <a16:creationId xmlns:a16="http://schemas.microsoft.com/office/drawing/2014/main" id="{1CAB560B-D717-422E-BA18-F09020334C0E}"/>
                </a:ext>
              </a:extLst>
            </p:cNvPr>
            <p:cNvSpPr/>
            <p:nvPr/>
          </p:nvSpPr>
          <p:spPr>
            <a:xfrm>
              <a:off x="3826764" y="1110996"/>
              <a:ext cx="3971124" cy="118836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4" name="object 19">
              <a:extLst>
                <a:ext uri="{FF2B5EF4-FFF2-40B4-BE49-F238E27FC236}">
                  <a16:creationId xmlns:a16="http://schemas.microsoft.com/office/drawing/2014/main" id="{EF6F842A-9AE2-46EF-A9A0-E2B9A86578B7}"/>
                </a:ext>
              </a:extLst>
            </p:cNvPr>
            <p:cNvSpPr/>
            <p:nvPr/>
          </p:nvSpPr>
          <p:spPr>
            <a:xfrm>
              <a:off x="1561562" y="2137410"/>
              <a:ext cx="4965700" cy="645160"/>
            </a:xfrm>
            <a:custGeom>
              <a:avLst/>
              <a:gdLst/>
              <a:ahLst/>
              <a:cxnLst/>
              <a:rect l="l" t="t" r="r" b="b"/>
              <a:pathLst>
                <a:path w="4965700" h="645160">
                  <a:moveTo>
                    <a:pt x="4965585" y="0"/>
                  </a:moveTo>
                  <a:lnTo>
                    <a:pt x="0" y="645134"/>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5" name="object 20">
              <a:extLst>
                <a:ext uri="{FF2B5EF4-FFF2-40B4-BE49-F238E27FC236}">
                  <a16:creationId xmlns:a16="http://schemas.microsoft.com/office/drawing/2014/main" id="{CD0F77A6-93FC-4803-B568-5101D7480C8E}"/>
                </a:ext>
              </a:extLst>
            </p:cNvPr>
            <p:cNvSpPr/>
            <p:nvPr/>
          </p:nvSpPr>
          <p:spPr>
            <a:xfrm>
              <a:off x="1497324" y="2742337"/>
              <a:ext cx="82550" cy="77470"/>
            </a:xfrm>
            <a:custGeom>
              <a:avLst/>
              <a:gdLst/>
              <a:ahLst/>
              <a:cxnLst/>
              <a:rect l="l" t="t" r="r" b="b"/>
              <a:pathLst>
                <a:path w="82550" h="77469">
                  <a:moveTo>
                    <a:pt x="72072" y="0"/>
                  </a:moveTo>
                  <a:lnTo>
                    <a:pt x="0" y="48552"/>
                  </a:lnTo>
                  <a:lnTo>
                    <a:pt x="82092" y="77076"/>
                  </a:lnTo>
                  <a:lnTo>
                    <a:pt x="72072"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6" name="object 21">
              <a:extLst>
                <a:ext uri="{FF2B5EF4-FFF2-40B4-BE49-F238E27FC236}">
                  <a16:creationId xmlns:a16="http://schemas.microsoft.com/office/drawing/2014/main" id="{72463377-3C96-4987-A5E2-51FA811D2E81}"/>
                </a:ext>
              </a:extLst>
            </p:cNvPr>
            <p:cNvSpPr/>
            <p:nvPr/>
          </p:nvSpPr>
          <p:spPr>
            <a:xfrm>
              <a:off x="4127579" y="2137410"/>
              <a:ext cx="2399030" cy="680085"/>
            </a:xfrm>
            <a:custGeom>
              <a:avLst/>
              <a:gdLst/>
              <a:ahLst/>
              <a:cxnLst/>
              <a:rect l="l" t="t" r="r" b="b"/>
              <a:pathLst>
                <a:path w="2399029" h="680085">
                  <a:moveTo>
                    <a:pt x="2398826" y="0"/>
                  </a:moveTo>
                  <a:lnTo>
                    <a:pt x="0" y="679831"/>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7" name="object 22">
              <a:extLst>
                <a:ext uri="{FF2B5EF4-FFF2-40B4-BE49-F238E27FC236}">
                  <a16:creationId xmlns:a16="http://schemas.microsoft.com/office/drawing/2014/main" id="{ECA61192-7FF3-4EF6-B6EE-0CAA67BE6AC0}"/>
                </a:ext>
              </a:extLst>
            </p:cNvPr>
            <p:cNvSpPr/>
            <p:nvPr/>
          </p:nvSpPr>
          <p:spPr>
            <a:xfrm>
              <a:off x="4065265" y="2776311"/>
              <a:ext cx="85725" cy="74930"/>
            </a:xfrm>
            <a:custGeom>
              <a:avLst/>
              <a:gdLst/>
              <a:ahLst/>
              <a:cxnLst/>
              <a:rect l="l" t="t" r="r" b="b"/>
              <a:pathLst>
                <a:path w="85725" h="74930">
                  <a:moveTo>
                    <a:pt x="64185" y="0"/>
                  </a:moveTo>
                  <a:lnTo>
                    <a:pt x="0" y="58585"/>
                  </a:lnTo>
                  <a:lnTo>
                    <a:pt x="85382" y="74777"/>
                  </a:lnTo>
                  <a:lnTo>
                    <a:pt x="64185"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8" name="object 23">
              <a:extLst>
                <a:ext uri="{FF2B5EF4-FFF2-40B4-BE49-F238E27FC236}">
                  <a16:creationId xmlns:a16="http://schemas.microsoft.com/office/drawing/2014/main" id="{BEED3C44-8781-4653-82C6-884026798936}"/>
                </a:ext>
              </a:extLst>
            </p:cNvPr>
            <p:cNvSpPr/>
            <p:nvPr/>
          </p:nvSpPr>
          <p:spPr>
            <a:xfrm>
              <a:off x="6457203" y="2137410"/>
              <a:ext cx="70485" cy="451484"/>
            </a:xfrm>
            <a:custGeom>
              <a:avLst/>
              <a:gdLst/>
              <a:ahLst/>
              <a:cxnLst/>
              <a:rect l="l" t="t" r="r" b="b"/>
              <a:pathLst>
                <a:path w="70484" h="451485">
                  <a:moveTo>
                    <a:pt x="69888" y="0"/>
                  </a:moveTo>
                  <a:lnTo>
                    <a:pt x="0" y="450977"/>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9" name="object 24">
              <a:extLst>
                <a:ext uri="{FF2B5EF4-FFF2-40B4-BE49-F238E27FC236}">
                  <a16:creationId xmlns:a16="http://schemas.microsoft.com/office/drawing/2014/main" id="{23269156-54FB-4D0F-9356-470E25B8AF8F}"/>
                </a:ext>
              </a:extLst>
            </p:cNvPr>
            <p:cNvSpPr/>
            <p:nvPr/>
          </p:nvSpPr>
          <p:spPr>
            <a:xfrm>
              <a:off x="6420777" y="2569635"/>
              <a:ext cx="76835" cy="83185"/>
            </a:xfrm>
            <a:custGeom>
              <a:avLst/>
              <a:gdLst/>
              <a:ahLst/>
              <a:cxnLst/>
              <a:rect l="l" t="t" r="r" b="b"/>
              <a:pathLst>
                <a:path w="76835" h="83185">
                  <a:moveTo>
                    <a:pt x="0" y="0"/>
                  </a:moveTo>
                  <a:lnTo>
                    <a:pt x="26504" y="82753"/>
                  </a:lnTo>
                  <a:lnTo>
                    <a:pt x="76809" y="11899"/>
                  </a:lnTo>
                  <a:lnTo>
                    <a:pt x="0"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0" name="object 25">
              <a:extLst>
                <a:ext uri="{FF2B5EF4-FFF2-40B4-BE49-F238E27FC236}">
                  <a16:creationId xmlns:a16="http://schemas.microsoft.com/office/drawing/2014/main" id="{BF2977EF-DCFD-4248-994D-9142D77418E2}"/>
                </a:ext>
              </a:extLst>
            </p:cNvPr>
            <p:cNvSpPr/>
            <p:nvPr/>
          </p:nvSpPr>
          <p:spPr>
            <a:xfrm>
              <a:off x="6526530" y="2137410"/>
              <a:ext cx="1565275" cy="552450"/>
            </a:xfrm>
            <a:custGeom>
              <a:avLst/>
              <a:gdLst/>
              <a:ahLst/>
              <a:cxnLst/>
              <a:rect l="l" t="t" r="r" b="b"/>
              <a:pathLst>
                <a:path w="1565275" h="552450">
                  <a:moveTo>
                    <a:pt x="0" y="0"/>
                  </a:moveTo>
                  <a:lnTo>
                    <a:pt x="1565211" y="552030"/>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1" name="object 26">
              <a:extLst>
                <a:ext uri="{FF2B5EF4-FFF2-40B4-BE49-F238E27FC236}">
                  <a16:creationId xmlns:a16="http://schemas.microsoft.com/office/drawing/2014/main" id="{6737D771-E036-437E-8048-9A57BF2B491F}"/>
                </a:ext>
              </a:extLst>
            </p:cNvPr>
            <p:cNvSpPr/>
            <p:nvPr/>
          </p:nvSpPr>
          <p:spPr>
            <a:xfrm>
              <a:off x="8066591" y="2648484"/>
              <a:ext cx="86360" cy="73660"/>
            </a:xfrm>
            <a:custGeom>
              <a:avLst/>
              <a:gdLst/>
              <a:ahLst/>
              <a:cxnLst/>
              <a:rect l="l" t="t" r="r" b="b"/>
              <a:pathLst>
                <a:path w="86359" h="73660">
                  <a:moveTo>
                    <a:pt x="25857" y="0"/>
                  </a:moveTo>
                  <a:lnTo>
                    <a:pt x="0" y="73291"/>
                  </a:lnTo>
                  <a:lnTo>
                    <a:pt x="86232" y="62509"/>
                  </a:lnTo>
                  <a:lnTo>
                    <a:pt x="25857"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2" name="object 27">
              <a:extLst>
                <a:ext uri="{FF2B5EF4-FFF2-40B4-BE49-F238E27FC236}">
                  <a16:creationId xmlns:a16="http://schemas.microsoft.com/office/drawing/2014/main" id="{4F762C4D-60DC-4DB9-B989-BC6E5FB9C81D}"/>
                </a:ext>
              </a:extLst>
            </p:cNvPr>
            <p:cNvSpPr/>
            <p:nvPr/>
          </p:nvSpPr>
          <p:spPr>
            <a:xfrm>
              <a:off x="6526530" y="2137410"/>
              <a:ext cx="3661410" cy="642620"/>
            </a:xfrm>
            <a:custGeom>
              <a:avLst/>
              <a:gdLst/>
              <a:ahLst/>
              <a:cxnLst/>
              <a:rect l="l" t="t" r="r" b="b"/>
              <a:pathLst>
                <a:path w="3661409" h="642619">
                  <a:moveTo>
                    <a:pt x="0" y="0"/>
                  </a:moveTo>
                  <a:lnTo>
                    <a:pt x="3660787" y="642289"/>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3" name="object 28">
              <a:extLst>
                <a:ext uri="{FF2B5EF4-FFF2-40B4-BE49-F238E27FC236}">
                  <a16:creationId xmlns:a16="http://schemas.microsoft.com/office/drawing/2014/main" id="{F8A89AED-EEBB-474B-B9E2-DD420E7514ED}"/>
                </a:ext>
              </a:extLst>
            </p:cNvPr>
            <p:cNvSpPr/>
            <p:nvPr/>
          </p:nvSpPr>
          <p:spPr>
            <a:xfrm>
              <a:off x="10167843" y="2739180"/>
              <a:ext cx="83820" cy="76835"/>
            </a:xfrm>
            <a:custGeom>
              <a:avLst/>
              <a:gdLst/>
              <a:ahLst/>
              <a:cxnLst/>
              <a:rect l="l" t="t" r="r" b="b"/>
              <a:pathLst>
                <a:path w="83820" h="76835">
                  <a:moveTo>
                    <a:pt x="13436" y="0"/>
                  </a:moveTo>
                  <a:lnTo>
                    <a:pt x="0" y="76555"/>
                  </a:lnTo>
                  <a:lnTo>
                    <a:pt x="83273" y="51714"/>
                  </a:lnTo>
                  <a:lnTo>
                    <a:pt x="1343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4" name="object 29">
              <a:extLst>
                <a:ext uri="{FF2B5EF4-FFF2-40B4-BE49-F238E27FC236}">
                  <a16:creationId xmlns:a16="http://schemas.microsoft.com/office/drawing/2014/main" id="{8BA9084D-7D06-4A38-867B-E4D8B4FCD8C1}"/>
                </a:ext>
              </a:extLst>
            </p:cNvPr>
            <p:cNvSpPr txBox="1"/>
            <p:nvPr/>
          </p:nvSpPr>
          <p:spPr>
            <a:xfrm>
              <a:off x="838624" y="2719231"/>
              <a:ext cx="6089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0" normalizeH="0" baseline="0" noProof="0" dirty="0">
                  <a:ln>
                    <a:noFill/>
                  </a:ln>
                  <a:solidFill>
                    <a:srgbClr val="3E3E3E"/>
                  </a:solidFill>
                  <a:effectLst/>
                  <a:uLnTx/>
                  <a:uFillTx/>
                  <a:latin typeface="Calibri"/>
                  <a:ea typeface="+mn-ea"/>
                  <a:cs typeface="Calibri"/>
                </a:rPr>
                <a:t>File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5" name="object 30">
              <a:extLst>
                <a:ext uri="{FF2B5EF4-FFF2-40B4-BE49-F238E27FC236}">
                  <a16:creationId xmlns:a16="http://schemas.microsoft.com/office/drawing/2014/main" id="{F772AA33-F48C-4F2F-8080-F33F1596898E}"/>
                </a:ext>
              </a:extLst>
            </p:cNvPr>
            <p:cNvSpPr txBox="1"/>
            <p:nvPr/>
          </p:nvSpPr>
          <p:spPr>
            <a:xfrm>
              <a:off x="2973900" y="2719231"/>
              <a:ext cx="991869"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a:t>
              </a:r>
              <a:r>
                <a:rPr kumimoji="0" sz="1200" b="1" i="1" u="none" strike="noStrike" kern="1200" cap="none" spc="-45"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Database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6" name="object 31">
              <a:extLst>
                <a:ext uri="{FF2B5EF4-FFF2-40B4-BE49-F238E27FC236}">
                  <a16:creationId xmlns:a16="http://schemas.microsoft.com/office/drawing/2014/main" id="{6A899C28-17CF-4F57-81F8-2BBF21894915}"/>
                </a:ext>
              </a:extLst>
            </p:cNvPr>
            <p:cNvSpPr txBox="1"/>
            <p:nvPr/>
          </p:nvSpPr>
          <p:spPr>
            <a:xfrm>
              <a:off x="5929393" y="2719231"/>
              <a:ext cx="7112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15" normalizeH="0" baseline="0" noProof="0" dirty="0">
                  <a:ln>
                    <a:noFill/>
                  </a:ln>
                  <a:solidFill>
                    <a:srgbClr val="3E3E3E"/>
                  </a:solidFill>
                  <a:effectLst/>
                  <a:uLnTx/>
                  <a:uFillTx/>
                  <a:latin typeface="Calibri"/>
                  <a:ea typeface="+mn-ea"/>
                  <a:cs typeface="Calibri"/>
                </a:rPr>
                <a:t>F</a:t>
              </a:r>
              <a:r>
                <a:rPr kumimoji="0" sz="1200" b="1" i="1" u="none" strike="noStrike" kern="1200" cap="none" spc="-5" normalizeH="0" baseline="0" noProof="0" dirty="0">
                  <a:ln>
                    <a:noFill/>
                  </a:ln>
                  <a:solidFill>
                    <a:srgbClr val="3E3E3E"/>
                  </a:solidFill>
                  <a:effectLst/>
                  <a:uLnTx/>
                  <a:uFillTx/>
                  <a:latin typeface="Calibri"/>
                  <a:ea typeface="+mn-ea"/>
                  <a:cs typeface="Calibri"/>
                </a:rPr>
                <a:t>r</a:t>
              </a:r>
              <a:r>
                <a:rPr kumimoji="0" sz="1200" b="1" i="1" u="none" strike="noStrike" kern="1200" cap="none" spc="0" normalizeH="0" baseline="0" noProof="0" dirty="0">
                  <a:ln>
                    <a:noFill/>
                  </a:ln>
                  <a:solidFill>
                    <a:srgbClr val="3E3E3E"/>
                  </a:solidFill>
                  <a:effectLst/>
                  <a:uLnTx/>
                  <a:uFillTx/>
                  <a:latin typeface="Calibri"/>
                  <a:ea typeface="+mn-ea"/>
                  <a:cs typeface="Calibri"/>
                </a:rPr>
                <a:t>o</a:t>
              </a:r>
              <a:r>
                <a:rPr kumimoji="0" sz="1200" b="1" i="1" u="none" strike="noStrike" kern="1200" cap="none" spc="-5" normalizeH="0" baseline="0" noProof="0" dirty="0">
                  <a:ln>
                    <a:noFill/>
                  </a:ln>
                  <a:solidFill>
                    <a:srgbClr val="3E3E3E"/>
                  </a:solidFill>
                  <a:effectLst/>
                  <a:uLnTx/>
                  <a:uFillTx/>
                  <a:latin typeface="Calibri"/>
                  <a:ea typeface="+mn-ea"/>
                  <a:cs typeface="Calibri"/>
                </a:rPr>
                <a:t>m</a:t>
              </a:r>
              <a:r>
                <a:rPr kumimoji="0" sz="1200" b="1" i="1" u="none" strike="noStrike" kern="1200" cap="none" spc="0" normalizeH="0" baseline="0" noProof="0" dirty="0">
                  <a:ln>
                    <a:noFill/>
                  </a:ln>
                  <a:solidFill>
                    <a:srgbClr val="3E3E3E"/>
                  </a:solidFill>
                  <a:effectLst/>
                  <a:uLnTx/>
                  <a:uFillTx/>
                  <a:latin typeface="Calibri"/>
                  <a:ea typeface="+mn-ea"/>
                  <a:cs typeface="Calibri"/>
                </a:rPr>
                <a:t>A</a:t>
              </a:r>
              <a:r>
                <a:rPr kumimoji="0" sz="1200" b="1" i="1" u="none" strike="noStrike" kern="1200" cap="none" spc="-10" normalizeH="0" baseline="0" noProof="0" dirty="0">
                  <a:ln>
                    <a:noFill/>
                  </a:ln>
                  <a:solidFill>
                    <a:srgbClr val="3E3E3E"/>
                  </a:solidFill>
                  <a:effectLst/>
                  <a:uLnTx/>
                  <a:uFillTx/>
                  <a:latin typeface="Calibri"/>
                  <a:ea typeface="+mn-ea"/>
                  <a:cs typeface="Calibri"/>
                </a:rPr>
                <a:t>z</a:t>
              </a:r>
              <a:r>
                <a:rPr kumimoji="0" sz="1200" b="1" i="1" u="none" strike="noStrike" kern="1200" cap="none" spc="0" normalizeH="0" baseline="0" noProof="0" dirty="0">
                  <a:ln>
                    <a:noFill/>
                  </a:ln>
                  <a:solidFill>
                    <a:srgbClr val="3E3E3E"/>
                  </a:solidFill>
                  <a:effectLst/>
                  <a:uLnTx/>
                  <a:uFillTx/>
                  <a:latin typeface="Calibri"/>
                  <a:ea typeface="+mn-ea"/>
                  <a:cs typeface="Calibri"/>
                </a:rPr>
                <a:t>u</a:t>
              </a:r>
              <a:r>
                <a:rPr kumimoji="0" sz="1200" b="1" i="1" u="none" strike="noStrike" kern="1200" cap="none" spc="-5" normalizeH="0" baseline="0" noProof="0" dirty="0">
                  <a:ln>
                    <a:noFill/>
                  </a:ln>
                  <a:solidFill>
                    <a:srgbClr val="3E3E3E"/>
                  </a:solidFill>
                  <a:effectLst/>
                  <a:uLnTx/>
                  <a:uFillTx/>
                  <a:latin typeface="Calibri"/>
                  <a:ea typeface="+mn-ea"/>
                  <a:cs typeface="Calibri"/>
                </a:rPr>
                <a:t>re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7" name="object 32">
              <a:extLst>
                <a:ext uri="{FF2B5EF4-FFF2-40B4-BE49-F238E27FC236}">
                  <a16:creationId xmlns:a16="http://schemas.microsoft.com/office/drawing/2014/main" id="{4C884C35-33C4-4AEA-993E-A5AA3923412B}"/>
                </a:ext>
              </a:extLst>
            </p:cNvPr>
            <p:cNvSpPr txBox="1"/>
            <p:nvPr/>
          </p:nvSpPr>
          <p:spPr>
            <a:xfrm>
              <a:off x="8152148" y="2719231"/>
              <a:ext cx="13411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 </a:t>
              </a:r>
              <a:r>
                <a:rPr kumimoji="0" sz="1200" b="1" i="1" u="none" strike="noStrike" kern="1200" cap="none" spc="0" normalizeH="0" baseline="0" noProof="0" dirty="0">
                  <a:ln>
                    <a:noFill/>
                  </a:ln>
                  <a:solidFill>
                    <a:srgbClr val="3E3E3E"/>
                  </a:solidFill>
                  <a:effectLst/>
                  <a:uLnTx/>
                  <a:uFillTx/>
                  <a:latin typeface="Calibri"/>
                  <a:ea typeface="+mn-ea"/>
                  <a:cs typeface="Calibri"/>
                </a:rPr>
                <a:t>Online</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Services</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8" name="object 33">
              <a:extLst>
                <a:ext uri="{FF2B5EF4-FFF2-40B4-BE49-F238E27FC236}">
                  <a16:creationId xmlns:a16="http://schemas.microsoft.com/office/drawing/2014/main" id="{B9B8F218-29DF-43D6-9709-EA210748A5F3}"/>
                </a:ext>
              </a:extLst>
            </p:cNvPr>
            <p:cNvSpPr txBox="1"/>
            <p:nvPr/>
          </p:nvSpPr>
          <p:spPr>
            <a:xfrm>
              <a:off x="10332229" y="2719231"/>
              <a:ext cx="1266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 Other</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Sources</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grpSp>
    </p:spTree>
    <p:extLst>
      <p:ext uri="{BB962C8B-B14F-4D97-AF65-F5344CB8AC3E}">
        <p14:creationId xmlns:p14="http://schemas.microsoft.com/office/powerpoint/2010/main" val="530630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a:solidFill>
                  <a:srgbClr val="1B1B1B"/>
                </a:solidFill>
                <a:latin typeface="Telegraf Bold"/>
                <a:ea typeface="Telegraf Bold"/>
                <a:cs typeface="Telegraf Bold"/>
                <a:sym typeface="Telegraf Bold"/>
              </a:rPr>
              <a:t>Data Model: </a:t>
            </a:r>
            <a:r>
              <a:rPr lang="en-US" sz="4000" b="1" dirty="0" err="1">
                <a:solidFill>
                  <a:srgbClr val="1B1B1B"/>
                </a:solidFill>
                <a:latin typeface="Telegraf Bold"/>
                <a:ea typeface="Telegraf Bold"/>
                <a:cs typeface="Telegraf Bold"/>
                <a:sym typeface="Telegraf Bold"/>
              </a:rPr>
              <a:t>Mengintegrasikan</a:t>
            </a:r>
            <a:r>
              <a:rPr lang="en-US" sz="4000" b="1" dirty="0">
                <a:solidFill>
                  <a:srgbClr val="1B1B1B"/>
                </a:solidFill>
                <a:latin typeface="Telegraf Bold"/>
                <a:ea typeface="Telegraf Bold"/>
                <a:cs typeface="Telegraf Bold"/>
                <a:sym typeface="Telegraf Bold"/>
              </a:rPr>
              <a:t> </a:t>
            </a:r>
            <a:r>
              <a:rPr lang="en-US" sz="4000" b="1" dirty="0" err="1">
                <a:solidFill>
                  <a:srgbClr val="1B1B1B"/>
                </a:solidFill>
                <a:latin typeface="Telegraf Bold"/>
                <a:ea typeface="Telegraf Bold"/>
                <a:cs typeface="Telegraf Bold"/>
                <a:sym typeface="Telegraf Bold"/>
              </a:rPr>
              <a:t>Berbagai</a:t>
            </a:r>
            <a:r>
              <a:rPr lang="en-US" sz="4000" b="1" dirty="0">
                <a:solidFill>
                  <a:srgbClr val="1B1B1B"/>
                </a:solidFill>
                <a:latin typeface="Telegraf Bold"/>
                <a:ea typeface="Telegraf Bold"/>
                <a:cs typeface="Telegraf Bold"/>
                <a:sym typeface="Telegraf Bold"/>
              </a:rPr>
              <a:t> Data </a:t>
            </a:r>
            <a:r>
              <a:rPr lang="en-US" sz="4000" b="1" dirty="0" err="1">
                <a:solidFill>
                  <a:srgbClr val="1B1B1B"/>
                </a:solidFill>
                <a:latin typeface="Telegraf Bold"/>
                <a:ea typeface="Telegraf Bold"/>
                <a:cs typeface="Telegraf Bold"/>
                <a:sym typeface="Telegraf Bold"/>
              </a:rPr>
              <a:t>Sumber</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50" name="object 4">
            <a:extLst>
              <a:ext uri="{FF2B5EF4-FFF2-40B4-BE49-F238E27FC236}">
                <a16:creationId xmlns:a16="http://schemas.microsoft.com/office/drawing/2014/main" id="{51E3D04A-94F8-4388-BD0A-B22FFCE2690A}"/>
              </a:ext>
            </a:extLst>
          </p:cNvPr>
          <p:cNvSpPr txBox="1"/>
          <p:nvPr/>
        </p:nvSpPr>
        <p:spPr>
          <a:xfrm>
            <a:off x="1066799" y="3848100"/>
            <a:ext cx="5029200" cy="3337452"/>
          </a:xfrm>
          <a:prstGeom prst="rect">
            <a:avLst/>
          </a:prstGeom>
        </p:spPr>
        <p:txBody>
          <a:bodyPr vert="horz" wrap="square" lIns="0" tIns="13335" rIns="0" bIns="0" rtlCol="0">
            <a:spAutoFit/>
          </a:bodyPr>
          <a:lstStyle/>
          <a:p>
            <a:pPr marL="12700" marR="5080" lvl="0" indent="0" algn="just"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Tampilan</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sz="2400" b="0" i="0" u="none" strike="noStrike" kern="1200" cap="none" spc="-10" normalizeH="0" baseline="0" noProof="0" dirty="0">
                <a:ln>
                  <a:noFill/>
                </a:ln>
                <a:solidFill>
                  <a:srgbClr val="212121"/>
                </a:solidFill>
                <a:effectLst/>
                <a:uLnTx/>
                <a:uFillTx/>
                <a:latin typeface="Telegraf" panose="020B0604020202020204" charset="0"/>
                <a:cs typeface="Calibri"/>
              </a:rPr>
              <a:t>“</a:t>
            </a:r>
            <a:r>
              <a:rPr kumimoji="0" sz="2400" b="1" i="0" u="none" strike="noStrike" kern="1200" cap="none" spc="-10" normalizeH="0" baseline="0" noProof="0" dirty="0">
                <a:ln>
                  <a:noFill/>
                </a:ln>
                <a:solidFill>
                  <a:srgbClr val="212121"/>
                </a:solidFill>
                <a:effectLst/>
                <a:uLnTx/>
                <a:uFillTx/>
                <a:latin typeface="Telegraf" panose="020B0604020202020204" charset="0"/>
                <a:cs typeface="Calibri"/>
              </a:rPr>
              <a:t>Diagram </a:t>
            </a:r>
            <a:r>
              <a:rPr kumimoji="0" sz="2400" b="1" i="0" u="none" strike="noStrike" kern="1200" cap="none" spc="-40" normalizeH="0" baseline="0" noProof="0" dirty="0">
                <a:ln>
                  <a:noFill/>
                </a:ln>
                <a:solidFill>
                  <a:srgbClr val="212121"/>
                </a:solidFill>
                <a:effectLst/>
                <a:uLnTx/>
                <a:uFillTx/>
                <a:latin typeface="Telegraf" panose="020B0604020202020204" charset="0"/>
                <a:cs typeface="Calibri"/>
              </a:rPr>
              <a:t>View</a:t>
            </a:r>
            <a:r>
              <a:rPr kumimoji="0" sz="2400" b="0" i="0" u="none" strike="noStrike" kern="1200" cap="none" spc="-4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untuk</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membuat</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connections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atau</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relationships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antar</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tabel</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12700" marR="194945" lvl="0" indent="0" algn="l" defTabSz="914400" rtl="0" eaLnBrk="1" fontAlgn="auto" latinLnBrk="0" hangingPunct="1">
              <a:lnSpc>
                <a:spcPct val="100000"/>
              </a:lnSpc>
              <a:spcBef>
                <a:spcPts val="5"/>
              </a:spcBef>
              <a:spcAft>
                <a:spcPts val="0"/>
              </a:spcAft>
              <a:buClrTx/>
              <a:buSzTx/>
              <a:buFontTx/>
              <a:buNone/>
              <a:tabLst/>
              <a:defRPr/>
            </a:pP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Dalam</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Excel, relationships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ini</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didefinisikan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formula,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tetapi</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dalam</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Data Model, relationships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dapat</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muda</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dibuat</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drag and drop.</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51" name="Picture 50">
            <a:extLst>
              <a:ext uri="{FF2B5EF4-FFF2-40B4-BE49-F238E27FC236}">
                <a16:creationId xmlns:a16="http://schemas.microsoft.com/office/drawing/2014/main" id="{24AEC9AC-4D64-45A0-A69C-218A0129610E}"/>
              </a:ext>
            </a:extLst>
          </p:cNvPr>
          <p:cNvPicPr>
            <a:picLocks noChangeAspect="1"/>
          </p:cNvPicPr>
          <p:nvPr/>
        </p:nvPicPr>
        <p:blipFill>
          <a:blip r:embed="rId2"/>
          <a:stretch>
            <a:fillRect/>
          </a:stretch>
        </p:blipFill>
        <p:spPr>
          <a:xfrm>
            <a:off x="6705600" y="2552700"/>
            <a:ext cx="11371657" cy="6096000"/>
          </a:xfrm>
          <a:prstGeom prst="rect">
            <a:avLst/>
          </a:prstGeom>
        </p:spPr>
      </p:pic>
    </p:spTree>
    <p:extLst>
      <p:ext uri="{BB962C8B-B14F-4D97-AF65-F5344CB8AC3E}">
        <p14:creationId xmlns:p14="http://schemas.microsoft.com/office/powerpoint/2010/main" val="3987680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a:solidFill>
                  <a:srgbClr val="1B1B1B"/>
                </a:solidFill>
                <a:latin typeface="Telegraf Bold"/>
                <a:ea typeface="Telegraf Bold"/>
                <a:cs typeface="Telegraf Bold"/>
                <a:sym typeface="Telegraf Bold"/>
              </a:rPr>
              <a:t>Data Model: </a:t>
            </a:r>
            <a:r>
              <a:rPr lang="en-US" sz="4000" b="1" dirty="0" err="1">
                <a:solidFill>
                  <a:srgbClr val="1B1B1B"/>
                </a:solidFill>
                <a:latin typeface="Telegraf Bold"/>
                <a:ea typeface="Telegraf Bold"/>
                <a:cs typeface="Telegraf Bold"/>
                <a:sym typeface="Telegraf Bold"/>
              </a:rPr>
              <a:t>Mengintegrasikan</a:t>
            </a:r>
            <a:r>
              <a:rPr lang="en-US" sz="4000" b="1" dirty="0">
                <a:solidFill>
                  <a:srgbClr val="1B1B1B"/>
                </a:solidFill>
                <a:latin typeface="Telegraf Bold"/>
                <a:ea typeface="Telegraf Bold"/>
                <a:cs typeface="Telegraf Bold"/>
                <a:sym typeface="Telegraf Bold"/>
              </a:rPr>
              <a:t> </a:t>
            </a:r>
            <a:r>
              <a:rPr lang="en-US" sz="4000" b="1" dirty="0" err="1">
                <a:solidFill>
                  <a:srgbClr val="1B1B1B"/>
                </a:solidFill>
                <a:latin typeface="Telegraf Bold"/>
                <a:ea typeface="Telegraf Bold"/>
                <a:cs typeface="Telegraf Bold"/>
                <a:sym typeface="Telegraf Bold"/>
              </a:rPr>
              <a:t>Berbagai</a:t>
            </a:r>
            <a:r>
              <a:rPr lang="en-US" sz="4000" b="1" dirty="0">
                <a:solidFill>
                  <a:srgbClr val="1B1B1B"/>
                </a:solidFill>
                <a:latin typeface="Telegraf Bold"/>
                <a:ea typeface="Telegraf Bold"/>
                <a:cs typeface="Telegraf Bold"/>
                <a:sym typeface="Telegraf Bold"/>
              </a:rPr>
              <a:t> Data </a:t>
            </a:r>
            <a:r>
              <a:rPr lang="en-US" sz="4000" b="1" dirty="0" err="1">
                <a:solidFill>
                  <a:srgbClr val="1B1B1B"/>
                </a:solidFill>
                <a:latin typeface="Telegraf Bold"/>
                <a:ea typeface="Telegraf Bold"/>
                <a:cs typeface="Telegraf Bold"/>
                <a:sym typeface="Telegraf Bold"/>
              </a:rPr>
              <a:t>Sumber</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object 4">
            <a:extLst>
              <a:ext uri="{FF2B5EF4-FFF2-40B4-BE49-F238E27FC236}">
                <a16:creationId xmlns:a16="http://schemas.microsoft.com/office/drawing/2014/main" id="{20692542-F9C5-4C99-9B28-2A354AB96A5B}"/>
              </a:ext>
            </a:extLst>
          </p:cNvPr>
          <p:cNvSpPr txBox="1"/>
          <p:nvPr/>
        </p:nvSpPr>
        <p:spPr>
          <a:xfrm>
            <a:off x="12881670" y="3842124"/>
            <a:ext cx="3958531" cy="4840428"/>
          </a:xfrm>
          <a:prstGeom prst="rect">
            <a:avLst/>
          </a:prstGeom>
        </p:spPr>
        <p:txBody>
          <a:bodyPr vert="horz" wrap="square" lIns="0" tIns="13335" rIns="0" bIns="0" rtlCol="0">
            <a:spAutoFit/>
          </a:bodyPr>
          <a:lstStyle/>
          <a:p>
            <a:pPr marL="12700" marR="29209" lvl="0" indent="0" algn="l"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PQ,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transformasi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filter, shape dan transform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dilakukan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sebelum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di-load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model.</a:t>
            </a:r>
          </a:p>
          <a:p>
            <a:pPr marL="12700" marR="29209" lvl="0" indent="0" algn="l" defTabSz="914400" rtl="0" eaLnBrk="1" fontAlgn="auto" latinLnBrk="0" hangingPunct="1">
              <a:lnSpc>
                <a:spcPct val="100000"/>
              </a:lnSpc>
              <a:spcBef>
                <a:spcPts val="105"/>
              </a:spcBef>
              <a:spcAft>
                <a:spcPts val="0"/>
              </a:spcAft>
              <a:buClrTx/>
              <a:buSzTx/>
              <a:buFontTx/>
              <a:buNone/>
              <a:tabLst/>
              <a:defRPr/>
            </a:pPr>
            <a:endPar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endParaRPr>
          </a:p>
          <a:p>
            <a:pPr marL="12700" marR="29209" lvl="0" indent="0" algn="l"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Setiap</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Langkah-Langkah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transformasi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dilakukan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tersimpan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Applied Steps </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dan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dapat</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digunakan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untuk</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keperluan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otomasi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dengan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sumber</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berbeda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6" name="object 7">
            <a:extLst>
              <a:ext uri="{FF2B5EF4-FFF2-40B4-BE49-F238E27FC236}">
                <a16:creationId xmlns:a16="http://schemas.microsoft.com/office/drawing/2014/main" id="{80C09159-187E-4DC7-B277-2F0EA1A4F54E}"/>
              </a:ext>
            </a:extLst>
          </p:cNvPr>
          <p:cNvSpPr/>
          <p:nvPr/>
        </p:nvSpPr>
        <p:spPr>
          <a:xfrm>
            <a:off x="1447799" y="2781300"/>
            <a:ext cx="10317933" cy="662939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7" name="object 9">
            <a:extLst>
              <a:ext uri="{FF2B5EF4-FFF2-40B4-BE49-F238E27FC236}">
                <a16:creationId xmlns:a16="http://schemas.microsoft.com/office/drawing/2014/main" id="{7EA9ACE5-6A9A-4D3B-A169-4D477B121E2F}"/>
              </a:ext>
            </a:extLst>
          </p:cNvPr>
          <p:cNvSpPr/>
          <p:nvPr/>
        </p:nvSpPr>
        <p:spPr>
          <a:xfrm>
            <a:off x="8927552" y="6478809"/>
            <a:ext cx="2480624" cy="2316965"/>
          </a:xfrm>
          <a:custGeom>
            <a:avLst/>
            <a:gdLst/>
            <a:ahLst/>
            <a:cxnLst/>
            <a:rect l="l" t="t" r="r" b="b"/>
            <a:pathLst>
              <a:path w="1896109" h="1771014">
                <a:moveTo>
                  <a:pt x="0" y="0"/>
                </a:moveTo>
                <a:lnTo>
                  <a:pt x="1895856" y="0"/>
                </a:lnTo>
                <a:lnTo>
                  <a:pt x="1895856" y="1770888"/>
                </a:lnTo>
                <a:lnTo>
                  <a:pt x="0" y="1770888"/>
                </a:lnTo>
                <a:lnTo>
                  <a:pt x="0" y="0"/>
                </a:lnTo>
                <a:close/>
              </a:path>
            </a:pathLst>
          </a:custGeom>
          <a:ln w="3810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8" name="object 10">
            <a:extLst>
              <a:ext uri="{FF2B5EF4-FFF2-40B4-BE49-F238E27FC236}">
                <a16:creationId xmlns:a16="http://schemas.microsoft.com/office/drawing/2014/main" id="{07F947C5-0847-4915-9153-02856077D7EC}"/>
              </a:ext>
            </a:extLst>
          </p:cNvPr>
          <p:cNvSpPr/>
          <p:nvPr/>
        </p:nvSpPr>
        <p:spPr>
          <a:xfrm>
            <a:off x="11407846" y="7004387"/>
            <a:ext cx="1241354" cy="615553"/>
          </a:xfrm>
          <a:custGeom>
            <a:avLst/>
            <a:gdLst/>
            <a:ahLst/>
            <a:cxnLst/>
            <a:rect l="l" t="t" r="r" b="b"/>
            <a:pathLst>
              <a:path w="593725" h="22860">
                <a:moveTo>
                  <a:pt x="0" y="22491"/>
                </a:moveTo>
                <a:lnTo>
                  <a:pt x="593267" y="0"/>
                </a:lnTo>
              </a:path>
            </a:pathLst>
          </a:custGeom>
          <a:ln w="3810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Tree>
    <p:extLst>
      <p:ext uri="{BB962C8B-B14F-4D97-AF65-F5344CB8AC3E}">
        <p14:creationId xmlns:p14="http://schemas.microsoft.com/office/powerpoint/2010/main" val="2726020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523768"/>
          </a:xfrm>
          <a:prstGeom prst="rect">
            <a:avLst/>
          </a:prstGeom>
        </p:spPr>
        <p:txBody>
          <a:bodyPr lIns="0" tIns="0" rIns="0" bIns="0" rtlCol="0" anchor="t">
            <a:spAutoFit/>
          </a:bodyPr>
          <a:lstStyle/>
          <a:p>
            <a:pPr algn="l"/>
            <a:r>
              <a:rPr lang="en-US" sz="4400" dirty="0" err="1">
                <a:solidFill>
                  <a:srgbClr val="FFFFFF"/>
                </a:solidFill>
                <a:latin typeface="Telegraf Bold"/>
                <a:ea typeface="Telegraf Bold"/>
                <a:cs typeface="Telegraf Bold"/>
                <a:sym typeface="Telegraf Bold"/>
              </a:rPr>
              <a:t>Studi</a:t>
            </a:r>
            <a:r>
              <a:rPr lang="en-US" sz="4400" dirty="0">
                <a:solidFill>
                  <a:srgbClr val="FFFFFF"/>
                </a:solidFill>
                <a:latin typeface="Telegraf Bold"/>
                <a:ea typeface="Telegraf Bold"/>
                <a:cs typeface="Telegraf Bold"/>
                <a:sym typeface="Telegraf Bold"/>
              </a:rPr>
              <a:t> </a:t>
            </a:r>
            <a:r>
              <a:rPr lang="en-US" sz="4400" dirty="0" err="1">
                <a:solidFill>
                  <a:srgbClr val="FFFFFF"/>
                </a:solidFill>
                <a:latin typeface="Telegraf Bold"/>
                <a:ea typeface="Telegraf Bold"/>
                <a:cs typeface="Telegraf Bold"/>
                <a:sym typeface="Telegraf Bold"/>
              </a:rPr>
              <a:t>Kasus</a:t>
            </a:r>
            <a:r>
              <a:rPr lang="en-US" sz="4400" dirty="0">
                <a:solidFill>
                  <a:srgbClr val="FFFFFF"/>
                </a:solidFill>
                <a:latin typeface="Telegraf Bold"/>
                <a:ea typeface="Telegraf Bold"/>
                <a:cs typeface="Telegraf Bold"/>
                <a:sym typeface="Telegraf Bold"/>
              </a:rPr>
              <a:t>:</a:t>
            </a:r>
            <a:br>
              <a:rPr lang="en-US" sz="5400" b="1" dirty="0">
                <a:solidFill>
                  <a:srgbClr val="FFFFFF"/>
                </a:solidFill>
                <a:latin typeface="Telegraf Bold"/>
                <a:ea typeface="Telegraf Bold"/>
                <a:cs typeface="Telegraf Bold"/>
                <a:sym typeface="Telegraf Bold"/>
              </a:rPr>
            </a:br>
            <a:r>
              <a:rPr lang="en-US" sz="4000" b="1" dirty="0">
                <a:solidFill>
                  <a:srgbClr val="FFFFFF"/>
                </a:solidFill>
                <a:latin typeface="Telegraf Bold"/>
                <a:ea typeface="Telegraf Bold"/>
                <a:cs typeface="Telegraf Bold"/>
                <a:sym typeface="Telegraf Bold"/>
              </a:rPr>
              <a:t>Risk-Based Audit Selection </a:t>
            </a:r>
            <a:r>
              <a:rPr lang="en-US" sz="4000" b="1" dirty="0" err="1">
                <a:solidFill>
                  <a:srgbClr val="FFFFFF"/>
                </a:solidFill>
                <a:latin typeface="Telegraf Bold"/>
                <a:ea typeface="Telegraf Bold"/>
                <a:cs typeface="Telegraf Bold"/>
                <a:sym typeface="Telegraf Bold"/>
              </a:rPr>
              <a:t>Dalam</a:t>
            </a:r>
            <a:r>
              <a:rPr lang="en-US" sz="4000" b="1" dirty="0">
                <a:solidFill>
                  <a:srgbClr val="FFFFFF"/>
                </a:solidFill>
                <a:latin typeface="Telegraf Bold"/>
                <a:ea typeface="Telegraf Bold"/>
                <a:cs typeface="Telegraf Bold"/>
                <a:sym typeface="Telegraf Bold"/>
              </a:rPr>
              <a:t> </a:t>
            </a:r>
            <a:r>
              <a:rPr lang="en-US" sz="4000" b="1" dirty="0" err="1">
                <a:solidFill>
                  <a:srgbClr val="FFFFFF"/>
                </a:solidFill>
                <a:latin typeface="Telegraf Bold"/>
                <a:ea typeface="Telegraf Bold"/>
                <a:cs typeface="Telegraf Bold"/>
                <a:sym typeface="Telegraf Bold"/>
              </a:rPr>
              <a:t>Pengawasan</a:t>
            </a:r>
            <a:r>
              <a:rPr lang="en-US" sz="4000" b="1" dirty="0">
                <a:solidFill>
                  <a:srgbClr val="FFFFFF"/>
                </a:solidFill>
                <a:latin typeface="Telegraf Bold"/>
                <a:ea typeface="Telegraf Bold"/>
                <a:cs typeface="Telegraf Bold"/>
                <a:sym typeface="Telegraf Bold"/>
              </a:rPr>
              <a:t> </a:t>
            </a:r>
            <a:r>
              <a:rPr lang="en-US" sz="4000" b="1" dirty="0" err="1">
                <a:solidFill>
                  <a:srgbClr val="FFFFFF"/>
                </a:solidFill>
                <a:latin typeface="Telegraf Bold"/>
                <a:ea typeface="Telegraf Bold"/>
                <a:cs typeface="Telegraf Bold"/>
                <a:sym typeface="Telegraf Bold"/>
              </a:rPr>
              <a:t>Pajak</a:t>
            </a:r>
            <a:r>
              <a:rPr lang="en-US" sz="4000" b="1" dirty="0">
                <a:solidFill>
                  <a:srgbClr val="FFFFFF"/>
                </a:solidFill>
                <a:latin typeface="Telegraf Bold"/>
                <a:ea typeface="Telegraf Bold"/>
                <a:cs typeface="Telegraf Bold"/>
                <a:sym typeface="Telegraf Bold"/>
              </a:rPr>
              <a:t> Daerah</a:t>
            </a:r>
            <a:endParaRPr lang="en-US" sz="5400" b="1" dirty="0">
              <a:solidFill>
                <a:srgbClr val="FFFFFF"/>
              </a:solidFill>
              <a:latin typeface="Telegraf Bold"/>
              <a:ea typeface="Telegraf Bold"/>
              <a:cs typeface="Telegraf Bold"/>
              <a:sym typeface="Telegraf Bold"/>
            </a:endParaRP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
        <p:nvSpPr>
          <p:cNvPr id="18" name="TextBox 15">
            <a:extLst>
              <a:ext uri="{FF2B5EF4-FFF2-40B4-BE49-F238E27FC236}">
                <a16:creationId xmlns:a16="http://schemas.microsoft.com/office/drawing/2014/main" id="{EB3A2120-6291-4084-910A-370B7D6614A2}"/>
              </a:ext>
            </a:extLst>
          </p:cNvPr>
          <p:cNvSpPr txBox="1"/>
          <p:nvPr/>
        </p:nvSpPr>
        <p:spPr>
          <a:xfrm>
            <a:off x="1143000" y="6733190"/>
            <a:ext cx="7724744" cy="738664"/>
          </a:xfrm>
          <a:prstGeom prst="rect">
            <a:avLst/>
          </a:prstGeom>
        </p:spPr>
        <p:txBody>
          <a:bodyPr lIns="0" tIns="0" rIns="0" bIns="0" rtlCol="0" anchor="t">
            <a:spAutoFit/>
          </a:bodyPr>
          <a:lstStyle/>
          <a:p>
            <a:pPr algn="l"/>
            <a:r>
              <a:rPr lang="en-US" sz="2400" dirty="0" err="1">
                <a:solidFill>
                  <a:srgbClr val="FFFFFF"/>
                </a:solidFill>
                <a:latin typeface="Telegraf Bold"/>
                <a:ea typeface="Telegraf Bold"/>
                <a:cs typeface="Telegraf Bold"/>
                <a:sym typeface="Telegraf Bold"/>
              </a:rPr>
              <a:t>Penerapan</a:t>
            </a:r>
            <a:r>
              <a:rPr lang="en-US" sz="2400" dirty="0">
                <a:solidFill>
                  <a:srgbClr val="FFFFFF"/>
                </a:solidFill>
                <a:latin typeface="Telegraf Bold"/>
                <a:ea typeface="Telegraf Bold"/>
                <a:cs typeface="Telegraf Bold"/>
                <a:sym typeface="Telegraf Bold"/>
              </a:rPr>
              <a:t> Data Analytics </a:t>
            </a:r>
            <a:r>
              <a:rPr lang="en-US" sz="2400" dirty="0" err="1">
                <a:solidFill>
                  <a:srgbClr val="FFFFFF"/>
                </a:solidFill>
                <a:latin typeface="Telegraf Bold"/>
                <a:ea typeface="Telegraf Bold"/>
                <a:cs typeface="Telegraf Bold"/>
                <a:sym typeface="Telegraf Bold"/>
              </a:rPr>
              <a:t>untuk</a:t>
            </a:r>
            <a:r>
              <a:rPr lang="en-US" sz="2400" dirty="0">
                <a:solidFill>
                  <a:srgbClr val="FFFFFF"/>
                </a:solidFill>
                <a:latin typeface="Telegraf Bold"/>
                <a:ea typeface="Telegraf Bold"/>
                <a:cs typeface="Telegraf Bold"/>
                <a:sym typeface="Telegraf Bold"/>
              </a:rPr>
              <a:t> </a:t>
            </a:r>
            <a:r>
              <a:rPr lang="en-US" sz="2400" dirty="0" err="1">
                <a:solidFill>
                  <a:srgbClr val="FFFFFF"/>
                </a:solidFill>
                <a:latin typeface="Telegraf Bold"/>
                <a:ea typeface="Telegraf Bold"/>
                <a:cs typeface="Telegraf Bold"/>
                <a:sym typeface="Telegraf Bold"/>
              </a:rPr>
              <a:t>Seleksi</a:t>
            </a:r>
            <a:r>
              <a:rPr lang="en-US" sz="2400" dirty="0">
                <a:solidFill>
                  <a:srgbClr val="FFFFFF"/>
                </a:solidFill>
                <a:latin typeface="Telegraf Bold"/>
                <a:ea typeface="Telegraf Bold"/>
                <a:cs typeface="Telegraf Bold"/>
                <a:sym typeface="Telegraf Bold"/>
              </a:rPr>
              <a:t> Audit </a:t>
            </a:r>
            <a:r>
              <a:rPr lang="en-US" sz="2400" dirty="0" err="1">
                <a:solidFill>
                  <a:srgbClr val="FFFFFF"/>
                </a:solidFill>
                <a:latin typeface="Telegraf Bold"/>
                <a:ea typeface="Telegraf Bold"/>
                <a:cs typeface="Telegraf Bold"/>
                <a:sym typeface="Telegraf Bold"/>
              </a:rPr>
              <a:t>Berbasis</a:t>
            </a:r>
            <a:r>
              <a:rPr lang="en-US" sz="2400" dirty="0">
                <a:solidFill>
                  <a:srgbClr val="FFFFFF"/>
                </a:solidFill>
                <a:latin typeface="Telegraf Bold"/>
                <a:ea typeface="Telegraf Bold"/>
                <a:cs typeface="Telegraf Bold"/>
                <a:sym typeface="Telegraf Bold"/>
              </a:rPr>
              <a:t> </a:t>
            </a:r>
            <a:r>
              <a:rPr lang="en-US" sz="2400" dirty="0" err="1">
                <a:solidFill>
                  <a:srgbClr val="FFFFFF"/>
                </a:solidFill>
                <a:latin typeface="Telegraf Bold"/>
                <a:ea typeface="Telegraf Bold"/>
                <a:cs typeface="Telegraf Bold"/>
                <a:sym typeface="Telegraf Bold"/>
              </a:rPr>
              <a:t>Risiko</a:t>
            </a:r>
            <a:endParaRPr lang="en-US" sz="3200" b="1" dirty="0">
              <a:solidFill>
                <a:srgbClr val="FFFFFF"/>
              </a:solidFill>
              <a:latin typeface="Telegraf Bold"/>
              <a:ea typeface="Telegraf Bold"/>
              <a:cs typeface="Telegraf Bold"/>
              <a:sym typeface="Telegraf Bold"/>
            </a:endParaRPr>
          </a:p>
        </p:txBody>
      </p:sp>
    </p:spTree>
    <p:extLst>
      <p:ext uri="{BB962C8B-B14F-4D97-AF65-F5344CB8AC3E}">
        <p14:creationId xmlns:p14="http://schemas.microsoft.com/office/powerpoint/2010/main" val="2694190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Skenario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object 4">
            <a:extLst>
              <a:ext uri="{FF2B5EF4-FFF2-40B4-BE49-F238E27FC236}">
                <a16:creationId xmlns:a16="http://schemas.microsoft.com/office/drawing/2014/main" id="{20692542-F9C5-4C99-9B28-2A354AB96A5B}"/>
              </a:ext>
            </a:extLst>
          </p:cNvPr>
          <p:cNvSpPr txBox="1"/>
          <p:nvPr/>
        </p:nvSpPr>
        <p:spPr>
          <a:xfrm>
            <a:off x="1126605" y="2723286"/>
            <a:ext cx="8017395" cy="7053854"/>
          </a:xfrm>
          <a:prstGeom prst="rect">
            <a:avLst/>
          </a:prstGeom>
        </p:spPr>
        <p:txBody>
          <a:bodyPr vert="horz" wrap="square" lIns="0" tIns="13335" rIns="0" bIns="0" rtlCol="0">
            <a:spAutoFit/>
          </a:bodyPr>
          <a:lstStyle/>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050505"/>
                </a:solidFill>
                <a:effectLst/>
                <a:uLnTx/>
                <a:uFillTx/>
                <a:latin typeface="Telegraf" panose="020B0604020202020204" charset="0"/>
                <a:cs typeface="Calibri"/>
              </a:rPr>
              <a:t>Masalah</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 </a:t>
            </a:r>
            <a:r>
              <a:rPr lang="en-US" sz="2400" dirty="0">
                <a:solidFill>
                  <a:srgbClr val="050505"/>
                </a:solidFill>
                <a:latin typeface="Telegraf" panose="020B0604020202020204" charset="0"/>
                <a:cs typeface="Calibri"/>
              </a:rPr>
              <a:t>Audit coverage ratio </a:t>
            </a:r>
            <a:r>
              <a:rPr lang="en-US" sz="2400" dirty="0" err="1">
                <a:solidFill>
                  <a:srgbClr val="050505"/>
                </a:solidFill>
                <a:latin typeface="Telegraf" panose="020B0604020202020204" charset="0"/>
                <a:cs typeface="Calibri"/>
              </a:rPr>
              <a:t>terbatas</a:t>
            </a:r>
            <a:r>
              <a:rPr lang="en-US" sz="2400" b="1" dirty="0">
                <a:solidFill>
                  <a:srgbClr val="050505"/>
                </a:solidFill>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Hanya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sebagian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kecil</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wajib</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pajak</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daerah</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bisa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diaudit</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setiap</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tahun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Solusi: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Seleksi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audit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berdasarkan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risk scoring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menggunakan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terintegrasi</a:t>
            </a:r>
            <a:endPar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Telegraf" panose="020B0604020202020204" charset="0"/>
                <a:cs typeface="Calibri"/>
              </a:rPr>
              <a:t>Hasil yang </a:t>
            </a:r>
            <a:r>
              <a:rPr kumimoji="0" lang="en-US" sz="2400" b="1" i="0" u="none" strike="noStrike" kern="1200" cap="none" spc="0" normalizeH="0" baseline="0" noProof="0" dirty="0" err="1">
                <a:ln>
                  <a:noFill/>
                </a:ln>
                <a:solidFill>
                  <a:prstClr val="black"/>
                </a:solidFill>
                <a:effectLst/>
                <a:uLnTx/>
                <a:uFillTx/>
                <a:latin typeface="Telegraf" panose="020B0604020202020204" charset="0"/>
                <a:cs typeface="Calibri"/>
              </a:rPr>
              <a:t>diharapkan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Prioritas</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audit pada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beberapa</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WP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dengan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risiko</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ketidakpatuhan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tertinggi</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lang="en-US" sz="2400" b="1" dirty="0" err="1">
                <a:solidFill>
                  <a:prstClr val="black"/>
                </a:solidFill>
                <a:latin typeface="Telegraf" panose="020B0604020202020204" charset="0"/>
                <a:cs typeface="Calibri"/>
              </a:rPr>
              <a:t>Tujuan</a:t>
            </a:r>
            <a:endParaRPr lang="en-US" sz="2400" b="1" dirty="0">
              <a:solidFill>
                <a:prstClr val="black"/>
              </a:solidFill>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Optimalisasi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hasil</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audit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pembayaran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pajak</a:t>
            </a:r>
            <a:endPar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Efisiensi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alokasi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sumber</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daya</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pemeriksaan</a:t>
            </a:r>
            <a:endPar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Transparansi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akurasi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seleksi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audit</a:t>
            </a: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Peningkatan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kepatuhan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pengawasan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pajak</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daerah</a:t>
            </a:r>
            <a:endParaRPr kumimoji="0" lang="en-US" sz="2400" i="0" u="none" strike="noStrike" kern="1200" cap="none" spc="0" normalizeH="0" baseline="0" noProof="0" dirty="0">
              <a:ln>
                <a:noFill/>
              </a:ln>
              <a:solidFill>
                <a:prstClr val="black"/>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3074" name="Picture 2" descr="Mengenal Konsep Risk Based Audit beserta Tahapan &amp; Contoh">
            <a:extLst>
              <a:ext uri="{FF2B5EF4-FFF2-40B4-BE49-F238E27FC236}">
                <a16:creationId xmlns:a16="http://schemas.microsoft.com/office/drawing/2014/main" id="{5E5DE2F5-D87B-4919-8553-FBB3A7FBC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2394372"/>
            <a:ext cx="8534400" cy="549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06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Jenis</a:t>
            </a:r>
            <a:r>
              <a:rPr lang="en-US" sz="4000" b="1" dirty="0">
                <a:solidFill>
                  <a:srgbClr val="1B1B1B"/>
                </a:solidFill>
                <a:latin typeface="Telegraf Bold"/>
                <a:ea typeface="Telegraf Bold"/>
                <a:cs typeface="Telegraf Bold"/>
                <a:sym typeface="Telegraf Bold"/>
              </a:rPr>
              <a:t> dan </a:t>
            </a:r>
            <a:r>
              <a:rPr lang="en-US" sz="4000" b="1" dirty="0" err="1">
                <a:solidFill>
                  <a:srgbClr val="1B1B1B"/>
                </a:solidFill>
                <a:latin typeface="Telegraf Bold"/>
                <a:ea typeface="Telegraf Bold"/>
                <a:cs typeface="Telegraf Bold"/>
                <a:sym typeface="Telegraf Bold"/>
              </a:rPr>
              <a:t>Sumber</a:t>
            </a:r>
            <a:r>
              <a:rPr lang="en-US" sz="4000" b="1" dirty="0">
                <a:solidFill>
                  <a:srgbClr val="1B1B1B"/>
                </a:solidFill>
                <a:latin typeface="Telegraf Bold"/>
                <a:ea typeface="Telegraf Bold"/>
                <a:cs typeface="Telegraf Bold"/>
                <a:sym typeface="Telegraf Bold"/>
              </a:rPr>
              <a:t> Data</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3" name="Oval 2">
            <a:extLst>
              <a:ext uri="{FF2B5EF4-FFF2-40B4-BE49-F238E27FC236}">
                <a16:creationId xmlns:a16="http://schemas.microsoft.com/office/drawing/2014/main" id="{D4795E4A-791B-4AD7-8171-622936DDDD26}"/>
              </a:ext>
            </a:extLst>
          </p:cNvPr>
          <p:cNvSpPr/>
          <p:nvPr/>
        </p:nvSpPr>
        <p:spPr>
          <a:xfrm>
            <a:off x="7669587" y="4467109"/>
            <a:ext cx="2857500" cy="2857500"/>
          </a:xfrm>
          <a:prstGeom prst="ellipse">
            <a:avLst/>
          </a:prstGeom>
          <a:solidFill>
            <a:schemeClr val="bg1"/>
          </a:solidFill>
          <a:ln w="38100">
            <a:solidFill>
              <a:srgbClr val="378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EF587BD-7661-428B-9307-4F0D1EC60AC8}"/>
              </a:ext>
            </a:extLst>
          </p:cNvPr>
          <p:cNvGrpSpPr/>
          <p:nvPr/>
        </p:nvGrpSpPr>
        <p:grpSpPr>
          <a:xfrm>
            <a:off x="1447800" y="2737419"/>
            <a:ext cx="5372098" cy="2528144"/>
            <a:chOff x="1320183" y="2503975"/>
            <a:chExt cx="5372098" cy="2528144"/>
          </a:xfrm>
        </p:grpSpPr>
        <p:pic>
          <p:nvPicPr>
            <p:cNvPr id="5" name="Picture 4">
              <a:extLst>
                <a:ext uri="{FF2B5EF4-FFF2-40B4-BE49-F238E27FC236}">
                  <a16:creationId xmlns:a16="http://schemas.microsoft.com/office/drawing/2014/main" id="{04BA1033-6DC9-4355-B70F-3971877DE037}"/>
                </a:ext>
              </a:extLst>
            </p:cNvPr>
            <p:cNvPicPr>
              <a:picLocks noChangeAspect="1"/>
            </p:cNvPicPr>
            <p:nvPr/>
          </p:nvPicPr>
          <p:blipFill>
            <a:blip r:embed="rId2"/>
            <a:stretch>
              <a:fillRect/>
            </a:stretch>
          </p:blipFill>
          <p:spPr>
            <a:xfrm>
              <a:off x="3356468" y="2503975"/>
              <a:ext cx="1299528" cy="1299528"/>
            </a:xfrm>
            <a:prstGeom prst="rect">
              <a:avLst/>
            </a:prstGeom>
          </p:spPr>
        </p:pic>
        <p:sp>
          <p:nvSpPr>
            <p:cNvPr id="16" name="object 4">
              <a:extLst>
                <a:ext uri="{FF2B5EF4-FFF2-40B4-BE49-F238E27FC236}">
                  <a16:creationId xmlns:a16="http://schemas.microsoft.com/office/drawing/2014/main" id="{41AABE56-7364-4227-BD16-C70D85AF3DEC}"/>
                </a:ext>
              </a:extLst>
            </p:cNvPr>
            <p:cNvSpPr txBox="1"/>
            <p:nvPr/>
          </p:nvSpPr>
          <p:spPr>
            <a:xfrm>
              <a:off x="1320183" y="3885010"/>
              <a:ext cx="5372098"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Master </a:t>
              </a:r>
              <a:r>
                <a:rPr lang="en-US" sz="2400" b="1" i="0" dirty="0" err="1">
                  <a:effectLst/>
                  <a:latin typeface="Telegraf" panose="020B0604020202020204" charset="0"/>
                </a:rPr>
                <a:t>Wajib</a:t>
              </a:r>
              <a:r>
                <a:rPr lang="en-US" sz="2400" b="1" i="0" dirty="0">
                  <a:effectLst/>
                  <a:latin typeface="Telegraf" panose="020B0604020202020204" charset="0"/>
                </a:rPr>
                <a:t> </a:t>
              </a:r>
              <a:r>
                <a:rPr lang="en-US" sz="2400" b="1" i="0" dirty="0" err="1">
                  <a:effectLst/>
                  <a:latin typeface="Telegraf" panose="020B0604020202020204" charset="0"/>
                </a:rPr>
                <a:t>Pajak</a:t>
              </a:r>
              <a:endParaRPr lang="en-US" sz="2400" b="1" i="0" dirty="0">
                <a:effectLst/>
                <a:latin typeface="Telegraf" panose="020B0604020202020204" charset="0"/>
              </a:endParaRP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csv</a:t>
              </a:r>
            </a:p>
            <a:p>
              <a:pPr marL="355600" marR="29209" lvl="0" indent="-342900" algn="just"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Database </a:t>
              </a:r>
              <a:r>
                <a:rPr lang="en-US" sz="2400" b="0" i="0" dirty="0" err="1">
                  <a:solidFill>
                    <a:prstClr val="black"/>
                  </a:solidFill>
                  <a:effectLst/>
                  <a:latin typeface="Telegraf" panose="020B0604020202020204" charset="0"/>
                  <a:cs typeface="Calibri"/>
                </a:rPr>
                <a:t>Bapenda</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grpSp>
      <p:grpSp>
        <p:nvGrpSpPr>
          <p:cNvPr id="11" name="Group 10">
            <a:extLst>
              <a:ext uri="{FF2B5EF4-FFF2-40B4-BE49-F238E27FC236}">
                <a16:creationId xmlns:a16="http://schemas.microsoft.com/office/drawing/2014/main" id="{D32C3776-B8B0-4CDF-A087-E2D128AA1107}"/>
              </a:ext>
            </a:extLst>
          </p:cNvPr>
          <p:cNvGrpSpPr/>
          <p:nvPr/>
        </p:nvGrpSpPr>
        <p:grpSpPr>
          <a:xfrm>
            <a:off x="1648332" y="7288516"/>
            <a:ext cx="4692886" cy="2584112"/>
            <a:chOff x="1524000" y="5910967"/>
            <a:chExt cx="4692886" cy="2584112"/>
          </a:xfrm>
        </p:grpSpPr>
        <p:sp>
          <p:nvSpPr>
            <p:cNvPr id="17" name="object 4">
              <a:extLst>
                <a:ext uri="{FF2B5EF4-FFF2-40B4-BE49-F238E27FC236}">
                  <a16:creationId xmlns:a16="http://schemas.microsoft.com/office/drawing/2014/main" id="{DE032FDA-DE12-4413-BDE2-CCE9AA6FC061}"/>
                </a:ext>
              </a:extLst>
            </p:cNvPr>
            <p:cNvSpPr txBox="1"/>
            <p:nvPr/>
          </p:nvSpPr>
          <p:spPr>
            <a:xfrm>
              <a:off x="1524000" y="7347970"/>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Data </a:t>
              </a:r>
              <a:r>
                <a:rPr lang="en-US" sz="2400" b="1" i="0" dirty="0" err="1">
                  <a:effectLst/>
                  <a:latin typeface="Telegraf" panose="020B0604020202020204" charset="0"/>
                </a:rPr>
                <a:t>Pelaporan</a:t>
              </a:r>
              <a:r>
                <a:rPr lang="en-US" sz="2400" b="1" i="0" dirty="0">
                  <a:effectLst/>
                  <a:latin typeface="Telegraf" panose="020B0604020202020204" charset="0"/>
                </a:rPr>
                <a:t> SPT</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xlsx</a:t>
              </a:r>
            </a:p>
            <a:p>
              <a:pPr marL="355600" marR="29209" lvl="0" indent="-342900" algn="just"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SIPD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8" name="Picture 7">
              <a:extLst>
                <a:ext uri="{FF2B5EF4-FFF2-40B4-BE49-F238E27FC236}">
                  <a16:creationId xmlns:a16="http://schemas.microsoft.com/office/drawing/2014/main" id="{8547E63C-CC83-472D-A4BB-CFE2D2BA4688}"/>
                </a:ext>
              </a:extLst>
            </p:cNvPr>
            <p:cNvPicPr>
              <a:picLocks noChangeAspect="1"/>
            </p:cNvPicPr>
            <p:nvPr/>
          </p:nvPicPr>
          <p:blipFill>
            <a:blip r:embed="rId3"/>
            <a:stretch>
              <a:fillRect/>
            </a:stretch>
          </p:blipFill>
          <p:spPr>
            <a:xfrm>
              <a:off x="3201629" y="5910967"/>
              <a:ext cx="1337628" cy="1337628"/>
            </a:xfrm>
            <a:prstGeom prst="rect">
              <a:avLst/>
            </a:prstGeom>
          </p:spPr>
        </p:pic>
      </p:grpSp>
      <p:grpSp>
        <p:nvGrpSpPr>
          <p:cNvPr id="24" name="Group 23">
            <a:extLst>
              <a:ext uri="{FF2B5EF4-FFF2-40B4-BE49-F238E27FC236}">
                <a16:creationId xmlns:a16="http://schemas.microsoft.com/office/drawing/2014/main" id="{A367886E-C2ED-4672-89C6-650297E8D335}"/>
              </a:ext>
            </a:extLst>
          </p:cNvPr>
          <p:cNvGrpSpPr/>
          <p:nvPr/>
        </p:nvGrpSpPr>
        <p:grpSpPr>
          <a:xfrm>
            <a:off x="11442921" y="2404091"/>
            <a:ext cx="4692886" cy="2803418"/>
            <a:chOff x="11811000" y="2552700"/>
            <a:chExt cx="4692886" cy="2803418"/>
          </a:xfrm>
        </p:grpSpPr>
        <p:sp>
          <p:nvSpPr>
            <p:cNvPr id="21" name="object 4">
              <a:extLst>
                <a:ext uri="{FF2B5EF4-FFF2-40B4-BE49-F238E27FC236}">
                  <a16:creationId xmlns:a16="http://schemas.microsoft.com/office/drawing/2014/main" id="{74BDF9F2-6FAD-48EE-B7B6-D3EC537E4C93}"/>
                </a:ext>
              </a:extLst>
            </p:cNvPr>
            <p:cNvSpPr txBox="1"/>
            <p:nvPr/>
          </p:nvSpPr>
          <p:spPr>
            <a:xfrm>
              <a:off x="11811000" y="4209009"/>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Riwayat Audit</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json</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SIPD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23" name="Picture 22">
              <a:extLst>
                <a:ext uri="{FF2B5EF4-FFF2-40B4-BE49-F238E27FC236}">
                  <a16:creationId xmlns:a16="http://schemas.microsoft.com/office/drawing/2014/main" id="{6589098A-8452-4749-92A3-7854318E1777}"/>
                </a:ext>
              </a:extLst>
            </p:cNvPr>
            <p:cNvPicPr>
              <a:picLocks noChangeAspect="1"/>
            </p:cNvPicPr>
            <p:nvPr/>
          </p:nvPicPr>
          <p:blipFill>
            <a:blip r:embed="rId4"/>
            <a:stretch>
              <a:fillRect/>
            </a:stretch>
          </p:blipFill>
          <p:spPr>
            <a:xfrm>
              <a:off x="13306458" y="2552700"/>
              <a:ext cx="1701970" cy="1701970"/>
            </a:xfrm>
            <a:prstGeom prst="rect">
              <a:avLst/>
            </a:prstGeom>
          </p:spPr>
        </p:pic>
      </p:grpSp>
      <p:grpSp>
        <p:nvGrpSpPr>
          <p:cNvPr id="25" name="Group 24">
            <a:extLst>
              <a:ext uri="{FF2B5EF4-FFF2-40B4-BE49-F238E27FC236}">
                <a16:creationId xmlns:a16="http://schemas.microsoft.com/office/drawing/2014/main" id="{CD159ED8-A0D5-4E75-BF5C-61729419B802}"/>
              </a:ext>
            </a:extLst>
          </p:cNvPr>
          <p:cNvGrpSpPr/>
          <p:nvPr/>
        </p:nvGrpSpPr>
        <p:grpSpPr>
          <a:xfrm>
            <a:off x="11734800" y="7368419"/>
            <a:ext cx="4692886" cy="2428628"/>
            <a:chOff x="11487146" y="6218674"/>
            <a:chExt cx="4692886" cy="2428628"/>
          </a:xfrm>
        </p:grpSpPr>
        <p:sp>
          <p:nvSpPr>
            <p:cNvPr id="27" name="object 4">
              <a:extLst>
                <a:ext uri="{FF2B5EF4-FFF2-40B4-BE49-F238E27FC236}">
                  <a16:creationId xmlns:a16="http://schemas.microsoft.com/office/drawing/2014/main" id="{995D78E4-2655-4171-9459-B8D10D41E254}"/>
                </a:ext>
              </a:extLst>
            </p:cNvPr>
            <p:cNvSpPr txBox="1"/>
            <p:nvPr/>
          </p:nvSpPr>
          <p:spPr>
            <a:xfrm>
              <a:off x="11487146" y="7500193"/>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Data </a:t>
              </a:r>
              <a:r>
                <a:rPr lang="en-US" sz="2400" b="1" i="0" dirty="0" err="1">
                  <a:effectLst/>
                  <a:latin typeface="Telegraf" panose="020B0604020202020204" charset="0"/>
                </a:rPr>
                <a:t>Pihak</a:t>
              </a:r>
              <a:r>
                <a:rPr lang="en-US" sz="2400" b="1" i="0" dirty="0">
                  <a:effectLst/>
                  <a:latin typeface="Telegraf" panose="020B0604020202020204" charset="0"/>
                </a:rPr>
                <a:t> </a:t>
              </a:r>
              <a:r>
                <a:rPr lang="en-US" sz="2400" b="1" i="0" dirty="0" err="1">
                  <a:effectLst/>
                  <a:latin typeface="Telegraf" panose="020B0604020202020204" charset="0"/>
                </a:rPr>
                <a:t>Ketiga</a:t>
              </a:r>
              <a:endParaRPr lang="en-US" sz="2400" b="1" i="0" dirty="0">
                <a:effectLst/>
                <a:latin typeface="Telegraf" panose="020B0604020202020204" charset="0"/>
              </a:endParaRP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csv</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Bank, BPN, BPJS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29" name="Picture 28">
              <a:extLst>
                <a:ext uri="{FF2B5EF4-FFF2-40B4-BE49-F238E27FC236}">
                  <a16:creationId xmlns:a16="http://schemas.microsoft.com/office/drawing/2014/main" id="{6170BD18-DC65-4CE9-A8D4-B04A01F5C42D}"/>
                </a:ext>
              </a:extLst>
            </p:cNvPr>
            <p:cNvPicPr>
              <a:picLocks noChangeAspect="1"/>
            </p:cNvPicPr>
            <p:nvPr/>
          </p:nvPicPr>
          <p:blipFill>
            <a:blip r:embed="rId2"/>
            <a:stretch>
              <a:fillRect/>
            </a:stretch>
          </p:blipFill>
          <p:spPr>
            <a:xfrm>
              <a:off x="13183825" y="6218674"/>
              <a:ext cx="1299528" cy="1299528"/>
            </a:xfrm>
            <a:prstGeom prst="rect">
              <a:avLst/>
            </a:prstGeom>
          </p:spPr>
        </p:pic>
      </p:grpSp>
      <p:pic>
        <p:nvPicPr>
          <p:cNvPr id="32" name="Picture 31">
            <a:extLst>
              <a:ext uri="{FF2B5EF4-FFF2-40B4-BE49-F238E27FC236}">
                <a16:creationId xmlns:a16="http://schemas.microsoft.com/office/drawing/2014/main" id="{685FF8D6-1CE1-4EC5-8859-1ECED1A57FC3}"/>
              </a:ext>
            </a:extLst>
          </p:cNvPr>
          <p:cNvPicPr>
            <a:picLocks noChangeAspect="1"/>
          </p:cNvPicPr>
          <p:nvPr/>
        </p:nvPicPr>
        <p:blipFill>
          <a:blip r:embed="rId5"/>
          <a:stretch>
            <a:fillRect/>
          </a:stretch>
        </p:blipFill>
        <p:spPr>
          <a:xfrm>
            <a:off x="8228753" y="5013874"/>
            <a:ext cx="1739168" cy="1739168"/>
          </a:xfrm>
          <a:prstGeom prst="rect">
            <a:avLst/>
          </a:prstGeom>
        </p:spPr>
      </p:pic>
      <p:cxnSp>
        <p:nvCxnSpPr>
          <p:cNvPr id="34" name="Straight Connector 33">
            <a:extLst>
              <a:ext uri="{FF2B5EF4-FFF2-40B4-BE49-F238E27FC236}">
                <a16:creationId xmlns:a16="http://schemas.microsoft.com/office/drawing/2014/main" id="{8EB63AFA-9988-4E6A-B365-1790DFB9CC73}"/>
              </a:ext>
            </a:extLst>
          </p:cNvPr>
          <p:cNvCxnSpPr>
            <a:cxnSpLocks/>
            <a:stCxn id="3" idx="1"/>
            <a:endCxn id="5" idx="3"/>
          </p:cNvCxnSpPr>
          <p:nvPr/>
        </p:nvCxnSpPr>
        <p:spPr>
          <a:xfrm flipH="1" flipV="1">
            <a:off x="4783613" y="3387183"/>
            <a:ext cx="3304445" cy="1498397"/>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B48F51-3696-454D-ACBF-CD93CFDF5F9C}"/>
              </a:ext>
            </a:extLst>
          </p:cNvPr>
          <p:cNvCxnSpPr>
            <a:cxnSpLocks/>
            <a:stCxn id="3" idx="3"/>
            <a:endCxn id="8" idx="3"/>
          </p:cNvCxnSpPr>
          <p:nvPr/>
        </p:nvCxnSpPr>
        <p:spPr>
          <a:xfrm flipH="1">
            <a:off x="4663589" y="6906138"/>
            <a:ext cx="3424469" cy="1051192"/>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DCCF67-ECEE-46EF-A4DA-CCF6C4CEE222}"/>
              </a:ext>
            </a:extLst>
          </p:cNvPr>
          <p:cNvCxnSpPr>
            <a:cxnSpLocks/>
            <a:stCxn id="3" idx="7"/>
            <a:endCxn id="23" idx="1"/>
          </p:cNvCxnSpPr>
          <p:nvPr/>
        </p:nvCxnSpPr>
        <p:spPr>
          <a:xfrm flipV="1">
            <a:off x="10108616" y="3255076"/>
            <a:ext cx="2829763" cy="1630504"/>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846F4A5-FD35-43CD-8935-F084411D0505}"/>
              </a:ext>
            </a:extLst>
          </p:cNvPr>
          <p:cNvCxnSpPr>
            <a:cxnSpLocks/>
            <a:stCxn id="3" idx="5"/>
            <a:endCxn id="29" idx="1"/>
          </p:cNvCxnSpPr>
          <p:nvPr/>
        </p:nvCxnSpPr>
        <p:spPr>
          <a:xfrm>
            <a:off x="10108616" y="6906138"/>
            <a:ext cx="3322863" cy="1112045"/>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781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Indikator</a:t>
            </a:r>
            <a:r>
              <a:rPr lang="en-US" sz="4000" b="1" dirty="0">
                <a:solidFill>
                  <a:srgbClr val="1B1B1B"/>
                </a:solidFill>
                <a:latin typeface="Telegraf Bold"/>
                <a:ea typeface="Telegraf Bold"/>
                <a:cs typeface="Telegraf Bold"/>
                <a:sym typeface="Telegraf Bold"/>
              </a:rPr>
              <a:t> Scoring </a:t>
            </a:r>
            <a:r>
              <a:rPr lang="en-US" sz="4000" b="1" dirty="0" err="1">
                <a:solidFill>
                  <a:srgbClr val="1B1B1B"/>
                </a:solidFill>
                <a:latin typeface="Telegraf Bold"/>
                <a:ea typeface="Telegraf Bold"/>
                <a:cs typeface="Telegraf Bold"/>
                <a:sym typeface="Telegraf Bold"/>
              </a:rPr>
              <a:t>Risiko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0">
            <a:extLst>
              <a:ext uri="{FF2B5EF4-FFF2-40B4-BE49-F238E27FC236}">
                <a16:creationId xmlns:a16="http://schemas.microsoft.com/office/drawing/2014/main" id="{C332DE5E-6004-441A-9EFB-89BA5AC2E169}"/>
              </a:ext>
            </a:extLst>
          </p:cNvPr>
          <p:cNvSpPr txBox="1"/>
          <p:nvPr/>
        </p:nvSpPr>
        <p:spPr>
          <a:xfrm>
            <a:off x="1219200" y="8577916"/>
            <a:ext cx="16306800" cy="1200329"/>
          </a:xfrm>
          <a:prstGeom prst="rect">
            <a:avLst/>
          </a:prstGeom>
          <a:noFill/>
        </p:spPr>
        <p:txBody>
          <a:bodyPr wrap="square">
            <a:spAutoFit/>
          </a:bodyPr>
          <a:lstStyle/>
          <a:p>
            <a:pPr marL="285750" indent="-285750">
              <a:buFont typeface="Arial" panose="020B0604020202020204" pitchFamily="34" charset="0"/>
              <a:buChar char="•"/>
            </a:pPr>
            <a:r>
              <a:rPr lang="en-US" dirty="0"/>
              <a:t>OECD. (2016). Advanced Analytics for Better Tax Administration Putting Data to Work. OECD. https://read.oecd-ilibrary.org/taxation/advanced-analytics-for-better-tax-administration_9789264256453-en#page1</a:t>
            </a:r>
          </a:p>
          <a:p>
            <a:pPr marL="285750" indent="-285750">
              <a:buFont typeface="Arial" panose="020B0604020202020204" pitchFamily="34" charset="0"/>
              <a:buChar char="•"/>
            </a:pPr>
            <a:r>
              <a:rPr lang="en-US" dirty="0"/>
              <a:t>Yang, L. (2025). Predictive modeling of tax compliance risks: A comparative study of machine learning approaches. </a:t>
            </a:r>
            <a:r>
              <a:rPr lang="en-US" dirty="0" err="1"/>
              <a:t>PLoS</a:t>
            </a:r>
            <a:r>
              <a:rPr lang="en-US" dirty="0"/>
              <a:t> One, 20(9), e0331715. https://doi.org/10.1371/journal.pone.0331715</a:t>
            </a:r>
          </a:p>
        </p:txBody>
      </p:sp>
      <p:graphicFrame>
        <p:nvGraphicFramePr>
          <p:cNvPr id="20" name="Table 19">
            <a:extLst>
              <a:ext uri="{FF2B5EF4-FFF2-40B4-BE49-F238E27FC236}">
                <a16:creationId xmlns:a16="http://schemas.microsoft.com/office/drawing/2014/main" id="{285D18D3-AE19-4D84-9031-BE4379BB8265}"/>
              </a:ext>
            </a:extLst>
          </p:cNvPr>
          <p:cNvGraphicFramePr>
            <a:graphicFrameLocks noGrp="1"/>
          </p:cNvGraphicFramePr>
          <p:nvPr>
            <p:extLst>
              <p:ext uri="{D42A27DB-BD31-4B8C-83A1-F6EECF244321}">
                <p14:modId xmlns:p14="http://schemas.microsoft.com/office/powerpoint/2010/main" val="52726136"/>
              </p:ext>
            </p:extLst>
          </p:nvPr>
        </p:nvGraphicFramePr>
        <p:xfrm>
          <a:off x="3963726" y="2601511"/>
          <a:ext cx="9848850" cy="5600700"/>
        </p:xfrm>
        <a:graphic>
          <a:graphicData uri="http://schemas.openxmlformats.org/drawingml/2006/table">
            <a:tbl>
              <a:tblPr firstRow="1" bandRow="1">
                <a:tableStyleId>{9D7B26C5-4107-4FEC-AEDC-1716B250A1EF}</a:tableStyleId>
              </a:tblPr>
              <a:tblGrid>
                <a:gridCol w="2135370">
                  <a:extLst>
                    <a:ext uri="{9D8B030D-6E8A-4147-A177-3AD203B41FA5}">
                      <a16:colId xmlns:a16="http://schemas.microsoft.com/office/drawing/2014/main" val="227515724"/>
                    </a:ext>
                  </a:extLst>
                </a:gridCol>
                <a:gridCol w="5578110">
                  <a:extLst>
                    <a:ext uri="{9D8B030D-6E8A-4147-A177-3AD203B41FA5}">
                      <a16:colId xmlns:a16="http://schemas.microsoft.com/office/drawing/2014/main" val="3744139667"/>
                    </a:ext>
                  </a:extLst>
                </a:gridCol>
                <a:gridCol w="2135370">
                  <a:extLst>
                    <a:ext uri="{9D8B030D-6E8A-4147-A177-3AD203B41FA5}">
                      <a16:colId xmlns:a16="http://schemas.microsoft.com/office/drawing/2014/main" val="1218614669"/>
                    </a:ext>
                  </a:extLst>
                </a:gridCol>
              </a:tblGrid>
              <a:tr h="321393">
                <a:tc>
                  <a:txBody>
                    <a:bodyPr/>
                    <a:lstStyle/>
                    <a:p>
                      <a:pPr algn="l" fontAlgn="ctr"/>
                      <a:r>
                        <a:rPr lang="en-US" sz="2400" b="1" u="none" strike="noStrike" dirty="0">
                          <a:solidFill>
                            <a:srgbClr val="000000"/>
                          </a:solidFill>
                          <a:effectLst/>
                          <a:latin typeface="Telegraf" panose="020B0604020202020204" charset="0"/>
                        </a:rPr>
                        <a:t>Rank</a:t>
                      </a:r>
                      <a:endParaRPr lang="en-US" sz="2400" b="1" i="0" u="none" strike="noStrike" dirty="0">
                        <a:solidFill>
                          <a:srgbClr val="000000"/>
                        </a:solidFill>
                        <a:effectLst/>
                        <a:latin typeface="Telegraf" panose="020B0604020202020204" charset="0"/>
                      </a:endParaRPr>
                    </a:p>
                  </a:txBody>
                  <a:tcPr marL="7620" marR="7620" marT="7620" marB="0" anchor="ctr"/>
                </a:tc>
                <a:tc>
                  <a:txBody>
                    <a:bodyPr/>
                    <a:lstStyle/>
                    <a:p>
                      <a:pPr algn="ctr" fontAlgn="t"/>
                      <a:r>
                        <a:rPr lang="en-US" sz="2400" b="1" u="none" strike="noStrike">
                          <a:solidFill>
                            <a:srgbClr val="000000"/>
                          </a:solidFill>
                          <a:effectLst/>
                          <a:latin typeface="Telegraf" panose="020B0604020202020204" charset="0"/>
                        </a:rPr>
                        <a:t>Feature</a:t>
                      </a:r>
                      <a:endParaRPr lang="en-US" sz="2400" b="1" i="0" u="none" strike="noStrike">
                        <a:solidFill>
                          <a:srgbClr val="000000"/>
                        </a:solidFill>
                        <a:effectLst/>
                        <a:latin typeface="Telegraf" panose="020B0604020202020204" charset="0"/>
                      </a:endParaRPr>
                    </a:p>
                  </a:txBody>
                  <a:tcPr marL="7620" marR="7620" marT="7620" marB="0"/>
                </a:tc>
                <a:tc>
                  <a:txBody>
                    <a:bodyPr/>
                    <a:lstStyle/>
                    <a:p>
                      <a:pPr algn="ctr" fontAlgn="t"/>
                      <a:r>
                        <a:rPr lang="en-US" sz="2400" b="1" u="none" strike="noStrike">
                          <a:solidFill>
                            <a:srgbClr val="000000"/>
                          </a:solidFill>
                          <a:effectLst/>
                          <a:latin typeface="Telegraf" panose="020B0604020202020204" charset="0"/>
                        </a:rPr>
                        <a:t>Importance</a:t>
                      </a:r>
                      <a:endParaRPr lang="en-US" sz="2400" b="1" i="0" u="none" strike="noStrike">
                        <a:solidFill>
                          <a:srgbClr val="000000"/>
                        </a:solidFill>
                        <a:effectLst/>
                        <a:latin typeface="Telegraf" panose="020B0604020202020204" charset="0"/>
                      </a:endParaRPr>
                    </a:p>
                  </a:txBody>
                  <a:tcPr marL="7620" marR="7620" marT="7620" marB="0"/>
                </a:tc>
                <a:extLst>
                  <a:ext uri="{0D108BD9-81ED-4DB2-BD59-A6C34878D82A}">
                    <a16:rowId xmlns:a16="http://schemas.microsoft.com/office/drawing/2014/main" val="2416566849"/>
                  </a:ext>
                </a:extLst>
              </a:tr>
              <a:tr h="321393">
                <a:tc>
                  <a:txBody>
                    <a:bodyPr/>
                    <a:lstStyle/>
                    <a:p>
                      <a:pPr algn="l" fontAlgn="ctr"/>
                      <a:r>
                        <a:rPr lang="en-US" sz="2400" b="0" u="none" strike="noStrike">
                          <a:solidFill>
                            <a:srgbClr val="000000"/>
                          </a:solidFill>
                          <a:effectLst/>
                          <a:latin typeface="Telegraf" panose="020B0604020202020204" charset="0"/>
                        </a:rPr>
                        <a:t>1</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Quarterly Profit Volatility (QPV)</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0.142</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46884212"/>
                  </a:ext>
                </a:extLst>
              </a:tr>
              <a:tr h="321393">
                <a:tc>
                  <a:txBody>
                    <a:bodyPr/>
                    <a:lstStyle/>
                    <a:p>
                      <a:pPr algn="l" fontAlgn="ctr"/>
                      <a:r>
                        <a:rPr lang="en-US" sz="2400" b="0" u="none" strike="noStrike" dirty="0">
                          <a:solidFill>
                            <a:srgbClr val="000000"/>
                          </a:solidFill>
                          <a:effectLst/>
                          <a:latin typeface="Telegraf" panose="020B0604020202020204" charset="0"/>
                        </a:rPr>
                        <a:t>2</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Filing Frequency (FF)</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0.125</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630397922"/>
                  </a:ext>
                </a:extLst>
              </a:tr>
              <a:tr h="321393">
                <a:tc>
                  <a:txBody>
                    <a:bodyPr/>
                    <a:lstStyle/>
                    <a:p>
                      <a:pPr algn="l" fontAlgn="ctr"/>
                      <a:r>
                        <a:rPr lang="en-US" sz="2400" b="0" u="none" strike="noStrike">
                          <a:solidFill>
                            <a:srgbClr val="000000"/>
                          </a:solidFill>
                          <a:effectLst/>
                          <a:latin typeface="Telegraf" panose="020B0604020202020204" charset="0"/>
                        </a:rPr>
                        <a:t>3</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Tax Burden Rate (TBR)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dirty="0">
                          <a:solidFill>
                            <a:srgbClr val="000000"/>
                          </a:solidFill>
                          <a:effectLst/>
                          <a:latin typeface="Telegraf" panose="020B0604020202020204" charset="0"/>
                        </a:rPr>
                        <a:t>0.104</a:t>
                      </a:r>
                      <a:endParaRPr lang="en-US" sz="2400" b="0" i="0" u="none" strike="noStrike" dirty="0">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95351876"/>
                  </a:ext>
                </a:extLst>
              </a:tr>
              <a:tr h="321393">
                <a:tc>
                  <a:txBody>
                    <a:bodyPr/>
                    <a:lstStyle/>
                    <a:p>
                      <a:pPr algn="l" fontAlgn="ctr"/>
                      <a:r>
                        <a:rPr lang="en-US" sz="2400" b="0" u="none" strike="noStrike" dirty="0">
                          <a:solidFill>
                            <a:srgbClr val="000000"/>
                          </a:solidFill>
                          <a:effectLst/>
                          <a:latin typeface="Telegraf" panose="020B0604020202020204" charset="0"/>
                        </a:rPr>
                        <a:t>4</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Tax Inspection Frequency (TIF)</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0.083</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764791924"/>
                  </a:ext>
                </a:extLst>
              </a:tr>
              <a:tr h="321393">
                <a:tc>
                  <a:txBody>
                    <a:bodyPr/>
                    <a:lstStyle/>
                    <a:p>
                      <a:pPr algn="l" fontAlgn="ctr"/>
                      <a:r>
                        <a:rPr lang="en-US" sz="2400" b="0" u="none" strike="noStrike">
                          <a:solidFill>
                            <a:srgbClr val="000000"/>
                          </a:solidFill>
                          <a:effectLst/>
                          <a:latin typeface="Telegraf" panose="020B0604020202020204" charset="0"/>
                        </a:rPr>
                        <a:t>5</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Quarterly Tax Burden Volatility (QTB)</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0.073</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3565908264"/>
                  </a:ext>
                </a:extLst>
              </a:tr>
              <a:tr h="321393">
                <a:tc>
                  <a:txBody>
                    <a:bodyPr/>
                    <a:lstStyle/>
                    <a:p>
                      <a:pPr algn="l" fontAlgn="ctr"/>
                      <a:r>
                        <a:rPr lang="en-US" sz="2400" b="0" u="none" strike="noStrike" dirty="0">
                          <a:solidFill>
                            <a:srgbClr val="000000"/>
                          </a:solidFill>
                          <a:effectLst/>
                          <a:latin typeface="Telegraf" panose="020B0604020202020204" charset="0"/>
                        </a:rPr>
                        <a:t>6</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Registered Capital (RC)</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0.062247</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319074274"/>
                  </a:ext>
                </a:extLst>
              </a:tr>
              <a:tr h="321393">
                <a:tc>
                  <a:txBody>
                    <a:bodyPr/>
                    <a:lstStyle/>
                    <a:p>
                      <a:pPr algn="l" fontAlgn="ctr"/>
                      <a:r>
                        <a:rPr lang="en-US" sz="2400" b="0" u="none" strike="noStrike">
                          <a:solidFill>
                            <a:srgbClr val="000000"/>
                          </a:solidFill>
                          <a:effectLst/>
                          <a:latin typeface="Telegraf" panose="020B0604020202020204" charset="0"/>
                        </a:rPr>
                        <a:t>7</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Inspection Issue Amount (IIA)</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0.058896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587886674"/>
                  </a:ext>
                </a:extLst>
              </a:tr>
              <a:tr h="321393">
                <a:tc>
                  <a:txBody>
                    <a:bodyPr/>
                    <a:lstStyle/>
                    <a:p>
                      <a:pPr algn="l" fontAlgn="ctr"/>
                      <a:r>
                        <a:rPr lang="en-US" sz="2400" b="0" u="none" strike="noStrike" dirty="0">
                          <a:solidFill>
                            <a:srgbClr val="000000"/>
                          </a:solidFill>
                          <a:effectLst/>
                          <a:latin typeface="Telegraf" panose="020B0604020202020204" charset="0"/>
                        </a:rPr>
                        <a:t>8</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Revenue Growth Rate (RGR)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0.05761</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810077052"/>
                  </a:ext>
                </a:extLst>
              </a:tr>
              <a:tr h="321393">
                <a:tc>
                  <a:txBody>
                    <a:bodyPr/>
                    <a:lstStyle/>
                    <a:p>
                      <a:pPr algn="l" fontAlgn="ctr"/>
                      <a:r>
                        <a:rPr lang="en-US" sz="2400" b="0" u="none" strike="noStrike" dirty="0">
                          <a:solidFill>
                            <a:srgbClr val="000000"/>
                          </a:solidFill>
                          <a:effectLst/>
                          <a:latin typeface="Telegraf" panose="020B0604020202020204" charset="0"/>
                        </a:rPr>
                        <a:t>9</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Annual Revenue (AR)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0.056807</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4137699541"/>
                  </a:ext>
                </a:extLst>
              </a:tr>
              <a:tr h="321393">
                <a:tc>
                  <a:txBody>
                    <a:bodyPr/>
                    <a:lstStyle/>
                    <a:p>
                      <a:pPr algn="l" fontAlgn="ctr"/>
                      <a:r>
                        <a:rPr lang="en-US" sz="2400" b="0" u="none" strike="noStrike" dirty="0">
                          <a:solidFill>
                            <a:srgbClr val="000000"/>
                          </a:solidFill>
                          <a:effectLst/>
                          <a:latin typeface="Telegraf" panose="020B0604020202020204" charset="0"/>
                        </a:rPr>
                        <a:t>10</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dirty="0">
                          <a:solidFill>
                            <a:srgbClr val="000000"/>
                          </a:solidFill>
                          <a:effectLst/>
                          <a:latin typeface="Telegraf" panose="020B0604020202020204" charset="0"/>
                        </a:rPr>
                        <a:t>Firm Age (FA)</a:t>
                      </a:r>
                      <a:endParaRPr lang="en-US" sz="2400" b="0" i="0" u="none" strike="noStrike" dirty="0">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0.052126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848096344"/>
                  </a:ext>
                </a:extLst>
              </a:tr>
              <a:tr h="321393">
                <a:tc>
                  <a:txBody>
                    <a:bodyPr/>
                    <a:lstStyle/>
                    <a:p>
                      <a:pPr algn="l" fontAlgn="ctr"/>
                      <a:r>
                        <a:rPr lang="en-US" sz="2400" b="0" u="none" strike="noStrike" dirty="0">
                          <a:solidFill>
                            <a:srgbClr val="000000"/>
                          </a:solidFill>
                          <a:effectLst/>
                          <a:latin typeface="Telegraf" panose="020B0604020202020204" charset="0"/>
                        </a:rPr>
                        <a:t>11</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Current Ratio (CR)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0.048965</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318225420"/>
                  </a:ext>
                </a:extLst>
              </a:tr>
              <a:tr h="321393">
                <a:tc>
                  <a:txBody>
                    <a:bodyPr/>
                    <a:lstStyle/>
                    <a:p>
                      <a:pPr algn="l" fontAlgn="ctr"/>
                      <a:r>
                        <a:rPr lang="en-US" sz="2400" b="0" u="none" strike="noStrike" dirty="0">
                          <a:solidFill>
                            <a:srgbClr val="000000"/>
                          </a:solidFill>
                          <a:effectLst/>
                          <a:latin typeface="Telegraf" panose="020B0604020202020204" charset="0"/>
                        </a:rPr>
                        <a:t>12</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dirty="0">
                          <a:solidFill>
                            <a:srgbClr val="000000"/>
                          </a:solidFill>
                          <a:effectLst/>
                          <a:latin typeface="Telegraf" panose="020B0604020202020204" charset="0"/>
                        </a:rPr>
                        <a:t>Debt to Asset Ratio (DAR)</a:t>
                      </a:r>
                      <a:endParaRPr lang="en-US" sz="2400" b="0" i="0" u="none" strike="noStrike" dirty="0">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0.047849</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62492010"/>
                  </a:ext>
                </a:extLst>
              </a:tr>
              <a:tr h="321393">
                <a:tc>
                  <a:txBody>
                    <a:bodyPr/>
                    <a:lstStyle/>
                    <a:p>
                      <a:pPr algn="l" fontAlgn="ctr"/>
                      <a:r>
                        <a:rPr lang="en-US" sz="2400" b="0" u="none" strike="noStrike" dirty="0">
                          <a:solidFill>
                            <a:srgbClr val="000000"/>
                          </a:solidFill>
                          <a:effectLst/>
                          <a:latin typeface="Telegraf" panose="020B0604020202020204" charset="0"/>
                        </a:rPr>
                        <a:t>13</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Number of Employees (NE)</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0.044916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657722536"/>
                  </a:ext>
                </a:extLst>
              </a:tr>
              <a:tr h="321393">
                <a:tc>
                  <a:txBody>
                    <a:bodyPr/>
                    <a:lstStyle/>
                    <a:p>
                      <a:pPr algn="l" fontAlgn="ctr"/>
                      <a:r>
                        <a:rPr lang="en-US" sz="2400" b="0" u="none" strike="noStrike" dirty="0">
                          <a:solidFill>
                            <a:srgbClr val="000000"/>
                          </a:solidFill>
                          <a:effectLst/>
                          <a:latin typeface="Telegraf" panose="020B0604020202020204" charset="0"/>
                        </a:rPr>
                        <a:t>14</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Profit Margin (PM)</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dirty="0">
                          <a:solidFill>
                            <a:srgbClr val="000000"/>
                          </a:solidFill>
                          <a:effectLst/>
                          <a:latin typeface="Telegraf" panose="020B0604020202020204" charset="0"/>
                        </a:rPr>
                        <a:t>0.043584</a:t>
                      </a:r>
                      <a:endParaRPr lang="en-US" sz="2400" b="0" i="0" u="none" strike="noStrike" dirty="0">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81370531"/>
                  </a:ext>
                </a:extLst>
              </a:tr>
            </a:tbl>
          </a:graphicData>
        </a:graphic>
      </p:graphicFrame>
    </p:spTree>
    <p:extLst>
      <p:ext uri="{BB962C8B-B14F-4D97-AF65-F5344CB8AC3E}">
        <p14:creationId xmlns:p14="http://schemas.microsoft.com/office/powerpoint/2010/main" val="58274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Indikator</a:t>
            </a:r>
            <a:r>
              <a:rPr lang="en-US" sz="4000" b="1" dirty="0">
                <a:solidFill>
                  <a:srgbClr val="1B1B1B"/>
                </a:solidFill>
                <a:latin typeface="Telegraf Bold"/>
                <a:ea typeface="Telegraf Bold"/>
                <a:cs typeface="Telegraf Bold"/>
                <a:sym typeface="Telegraf Bold"/>
              </a:rPr>
              <a:t> Scoring </a:t>
            </a:r>
            <a:r>
              <a:rPr lang="en-US" sz="4000" b="1" dirty="0" err="1">
                <a:solidFill>
                  <a:srgbClr val="1B1B1B"/>
                </a:solidFill>
                <a:latin typeface="Telegraf Bold"/>
                <a:ea typeface="Telegraf Bold"/>
                <a:cs typeface="Telegraf Bold"/>
                <a:sym typeface="Telegraf Bold"/>
              </a:rPr>
              <a:t>Risiko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8" name="Table 17">
            <a:extLst>
              <a:ext uri="{FF2B5EF4-FFF2-40B4-BE49-F238E27FC236}">
                <a16:creationId xmlns:a16="http://schemas.microsoft.com/office/drawing/2014/main" id="{3800F4C9-0E4B-4134-8F50-6A394B7CC68B}"/>
              </a:ext>
            </a:extLst>
          </p:cNvPr>
          <p:cNvGraphicFramePr>
            <a:graphicFrameLocks noGrp="1"/>
          </p:cNvGraphicFramePr>
          <p:nvPr>
            <p:extLst>
              <p:ext uri="{D42A27DB-BD31-4B8C-83A1-F6EECF244321}">
                <p14:modId xmlns:p14="http://schemas.microsoft.com/office/powerpoint/2010/main" val="1737273749"/>
              </p:ext>
            </p:extLst>
          </p:nvPr>
        </p:nvGraphicFramePr>
        <p:xfrm>
          <a:off x="3782751" y="8763657"/>
          <a:ext cx="10210800" cy="914400"/>
        </p:xfrm>
        <a:graphic>
          <a:graphicData uri="http://schemas.openxmlformats.org/drawingml/2006/table">
            <a:tbl>
              <a:tblPr firstRow="1" bandRow="1">
                <a:tableStyleId>{5940675A-B579-460E-94D1-54222C63F5DA}</a:tableStyleId>
              </a:tblPr>
              <a:tblGrid>
                <a:gridCol w="1807369">
                  <a:extLst>
                    <a:ext uri="{9D8B030D-6E8A-4147-A177-3AD203B41FA5}">
                      <a16:colId xmlns:a16="http://schemas.microsoft.com/office/drawing/2014/main" val="3194178128"/>
                    </a:ext>
                  </a:extLst>
                </a:gridCol>
                <a:gridCol w="8403431">
                  <a:extLst>
                    <a:ext uri="{9D8B030D-6E8A-4147-A177-3AD203B41FA5}">
                      <a16:colId xmlns:a16="http://schemas.microsoft.com/office/drawing/2014/main" val="2943280905"/>
                    </a:ext>
                  </a:extLst>
                </a:gridCol>
              </a:tblGrid>
              <a:tr h="320029">
                <a:tc rowSpan="2">
                  <a:txBody>
                    <a:bodyPr/>
                    <a:lstStyle/>
                    <a:p>
                      <a:r>
                        <a:rPr lang="en-US" sz="2400" b="0" kern="1200" dirty="0">
                          <a:solidFill>
                            <a:schemeClr val="dk1"/>
                          </a:solidFill>
                          <a:effectLst/>
                        </a:rPr>
                        <a:t>Skor </a:t>
                      </a:r>
                      <a:r>
                        <a:rPr lang="en-US" sz="2400" b="0" kern="1200" dirty="0" err="1">
                          <a:solidFill>
                            <a:schemeClr val="dk1"/>
                          </a:solidFill>
                          <a:effectLst/>
                        </a:rPr>
                        <a:t>Risiko</a:t>
                      </a:r>
                      <a:r>
                        <a:rPr lang="en-US" sz="2400" b="0" kern="1200" dirty="0">
                          <a:solidFill>
                            <a:schemeClr val="dk1"/>
                          </a:solidFill>
                          <a:effectLst/>
                        </a:rPr>
                        <a:t> Akhir</a:t>
                      </a:r>
                      <a:endParaRPr lang="en-US" sz="2400" dirty="0">
                        <a:latin typeface="Telegraf" panose="020B060402020202020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err="1">
                          <a:solidFill>
                            <a:schemeClr val="dk1"/>
                          </a:solidFill>
                          <a:effectLst/>
                        </a:rPr>
                        <a:t>Normalisasi</a:t>
                      </a:r>
                      <a:r>
                        <a:rPr lang="en-US" sz="2400" b="0" kern="1200" dirty="0">
                          <a:solidFill>
                            <a:schemeClr val="dk1"/>
                          </a:solidFill>
                          <a:effectLst/>
                        </a:rPr>
                        <a:t> dan </a:t>
                      </a:r>
                      <a:r>
                        <a:rPr lang="en-US" sz="2400" b="0" kern="1200" dirty="0" err="1">
                          <a:solidFill>
                            <a:schemeClr val="dk1"/>
                          </a:solidFill>
                          <a:effectLst/>
                        </a:rPr>
                        <a:t>pembobotan</a:t>
                      </a:r>
                      <a:r>
                        <a:rPr lang="en-US" sz="2400" b="0" kern="1200" dirty="0">
                          <a:solidFill>
                            <a:schemeClr val="dk1"/>
                          </a:solidFill>
                          <a:effectLst/>
                        </a:rPr>
                        <a:t> </a:t>
                      </a:r>
                      <a:r>
                        <a:rPr lang="en-US" sz="2400" b="0" kern="1200" dirty="0" err="1">
                          <a:solidFill>
                            <a:schemeClr val="dk1"/>
                          </a:solidFill>
                          <a:effectLst/>
                        </a:rPr>
                        <a:t>fitur</a:t>
                      </a:r>
                      <a:r>
                        <a:rPr lang="en-US" sz="2400" b="0" kern="1200" dirty="0">
                          <a:solidFill>
                            <a:schemeClr val="dk1"/>
                          </a:solidFill>
                          <a:effectLst/>
                        </a:rPr>
                        <a:t> </a:t>
                      </a:r>
                      <a:r>
                        <a:rPr lang="en-US" sz="2400" b="0" kern="1200" dirty="0" err="1">
                          <a:solidFill>
                            <a:schemeClr val="dk1"/>
                          </a:solidFill>
                          <a:effectLst/>
                        </a:rPr>
                        <a:t>risiko</a:t>
                      </a:r>
                      <a:endParaRPr lang="en-US" sz="2400" b="0" kern="1200" dirty="0">
                        <a:solidFill>
                          <a:schemeClr val="dk1"/>
                        </a:solidFill>
                        <a:effectLst/>
                      </a:endParaRPr>
                    </a:p>
                  </a:txBody>
                  <a:tcPr/>
                </a:tc>
                <a:extLst>
                  <a:ext uri="{0D108BD9-81ED-4DB2-BD59-A6C34878D82A}">
                    <a16:rowId xmlns:a16="http://schemas.microsoft.com/office/drawing/2014/main" val="3074249204"/>
                  </a:ext>
                </a:extLst>
              </a:tr>
              <a:tr h="441971">
                <a:tc vMerge="1">
                  <a:txBody>
                    <a:bodyPr/>
                    <a:lstStyle/>
                    <a:p>
                      <a:endParaRPr lang="en-US" sz="1800" dirty="0">
                        <a:latin typeface="Telegraf"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Top 50 </a:t>
                      </a:r>
                      <a:r>
                        <a:rPr lang="en-US" sz="2400" b="0" kern="1200" dirty="0" err="1">
                          <a:solidFill>
                            <a:schemeClr val="dk1"/>
                          </a:solidFill>
                          <a:effectLst/>
                        </a:rPr>
                        <a:t>skor</a:t>
                      </a:r>
                      <a:r>
                        <a:rPr lang="en-US" sz="2400" b="0" kern="1200" dirty="0">
                          <a:solidFill>
                            <a:schemeClr val="dk1"/>
                          </a:solidFill>
                          <a:effectLst/>
                        </a:rPr>
                        <a:t> </a:t>
                      </a:r>
                      <a:r>
                        <a:rPr lang="en-US" sz="2400" b="0" kern="1200" dirty="0" err="1">
                          <a:solidFill>
                            <a:schemeClr val="dk1"/>
                          </a:solidFill>
                          <a:effectLst/>
                        </a:rPr>
                        <a:t>tertinggi</a:t>
                      </a:r>
                      <a:r>
                        <a:rPr lang="en-US" sz="2400" b="0" kern="1200" dirty="0">
                          <a:solidFill>
                            <a:schemeClr val="dk1"/>
                          </a:solidFill>
                          <a:effectLst/>
                        </a:rPr>
                        <a:t> </a:t>
                      </a:r>
                      <a:r>
                        <a:rPr lang="en-US" sz="2400" b="0" kern="1200" dirty="0" err="1">
                          <a:solidFill>
                            <a:schemeClr val="dk1"/>
                          </a:solidFill>
                          <a:effectLst/>
                        </a:rPr>
                        <a:t>menjadi</a:t>
                      </a:r>
                      <a:r>
                        <a:rPr lang="en-US" sz="2400" b="0" kern="1200" dirty="0">
                          <a:solidFill>
                            <a:schemeClr val="dk1"/>
                          </a:solidFill>
                          <a:effectLst/>
                        </a:rPr>
                        <a:t> </a:t>
                      </a:r>
                      <a:r>
                        <a:rPr lang="en-US" sz="2400" b="0" kern="1200" dirty="0" err="1">
                          <a:solidFill>
                            <a:schemeClr val="dk1"/>
                          </a:solidFill>
                          <a:effectLst/>
                        </a:rPr>
                        <a:t>kandidat</a:t>
                      </a:r>
                      <a:r>
                        <a:rPr lang="en-US" sz="2400" b="0" kern="1200" dirty="0">
                          <a:solidFill>
                            <a:schemeClr val="dk1"/>
                          </a:solidFill>
                          <a:effectLst/>
                        </a:rPr>
                        <a:t> </a:t>
                      </a:r>
                      <a:r>
                        <a:rPr lang="en-US" sz="2400" b="0" kern="1200" dirty="0" err="1">
                          <a:solidFill>
                            <a:schemeClr val="dk1"/>
                          </a:solidFill>
                          <a:effectLst/>
                        </a:rPr>
                        <a:t>prioritas</a:t>
                      </a:r>
                      <a:r>
                        <a:rPr lang="en-US" sz="2400" b="0" kern="1200" dirty="0">
                          <a:solidFill>
                            <a:schemeClr val="dk1"/>
                          </a:solidFill>
                          <a:effectLst/>
                        </a:rPr>
                        <a:t> audit</a:t>
                      </a:r>
                      <a:endParaRPr lang="en-US" sz="2400" b="0" i="0" kern="1200" dirty="0">
                        <a:solidFill>
                          <a:schemeClr val="dk1"/>
                        </a:solidFill>
                        <a:effectLst/>
                        <a:latin typeface="Telegraf" panose="020B0604020202020204" charset="0"/>
                        <a:ea typeface="+mn-ea"/>
                        <a:cs typeface="+mn-cs"/>
                      </a:endParaRPr>
                    </a:p>
                  </a:txBody>
                  <a:tcPr/>
                </a:tc>
                <a:extLst>
                  <a:ext uri="{0D108BD9-81ED-4DB2-BD59-A6C34878D82A}">
                    <a16:rowId xmlns:a16="http://schemas.microsoft.com/office/drawing/2014/main" val="2169723391"/>
                  </a:ext>
                </a:extLst>
              </a:tr>
            </a:tbl>
          </a:graphicData>
        </a:graphic>
      </p:graphicFrame>
      <p:sp>
        <p:nvSpPr>
          <p:cNvPr id="11" name="TextBox 10">
            <a:extLst>
              <a:ext uri="{FF2B5EF4-FFF2-40B4-BE49-F238E27FC236}">
                <a16:creationId xmlns:a16="http://schemas.microsoft.com/office/drawing/2014/main" id="{B3A8C266-EF81-4B3D-9CB2-225F73042AE5}"/>
              </a:ext>
            </a:extLst>
          </p:cNvPr>
          <p:cNvSpPr txBox="1"/>
          <p:nvPr/>
        </p:nvSpPr>
        <p:spPr>
          <a:xfrm>
            <a:off x="3363651" y="2305231"/>
            <a:ext cx="11049000" cy="6263253"/>
          </a:xfrm>
          <a:prstGeom prst="rect">
            <a:avLst/>
          </a:prstGeom>
          <a:noFill/>
        </p:spPr>
        <p:txBody>
          <a:bodyPr wrap="square">
            <a:spAutoFit/>
          </a:bodyPr>
          <a:lstStyle/>
          <a:p>
            <a:pPr marL="342900" indent="-342900" algn="l">
              <a:spcAft>
                <a:spcPts val="600"/>
              </a:spcAft>
              <a:buFont typeface="Arial" panose="020B0604020202020204" pitchFamily="34" charset="0"/>
              <a:buChar char="•"/>
            </a:pPr>
            <a:r>
              <a:rPr lang="en-US" sz="2400" b="0" i="0" dirty="0" err="1">
                <a:effectLst/>
                <a:latin typeface="Telegraf" panose="020B0604020202020204" charset="0"/>
              </a:rPr>
              <a:t>Keuangan</a:t>
            </a:r>
            <a:r>
              <a:rPr lang="en-US" sz="2400" b="0" i="0" dirty="0">
                <a:effectLst/>
                <a:latin typeface="Telegraf" panose="020B0604020202020204" charset="0"/>
              </a:rPr>
              <a:t>:</a:t>
            </a: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Tax burden rate (</a:t>
            </a:r>
            <a:r>
              <a:rPr lang="en-US" sz="2400" b="0" i="0" dirty="0" err="1">
                <a:effectLst/>
                <a:latin typeface="Telegraf" panose="020B0604020202020204" charset="0"/>
              </a:rPr>
              <a:t>rasio</a:t>
            </a:r>
            <a:r>
              <a:rPr lang="en-US" sz="2400" b="0" i="0" dirty="0">
                <a:effectLst/>
                <a:latin typeface="Telegraf" panose="020B0604020202020204" charset="0"/>
              </a:rPr>
              <a:t> </a:t>
            </a:r>
            <a:r>
              <a:rPr lang="en-US" sz="2400" b="0" i="0" dirty="0" err="1">
                <a:effectLst/>
                <a:latin typeface="Telegraf" panose="020B0604020202020204" charset="0"/>
              </a:rPr>
              <a:t>pajak</a:t>
            </a:r>
            <a:r>
              <a:rPr lang="en-US" sz="2400" b="0" i="0" dirty="0">
                <a:effectLst/>
                <a:latin typeface="Telegraf" panose="020B0604020202020204" charset="0"/>
              </a:rPr>
              <a:t> vs </a:t>
            </a:r>
            <a:r>
              <a:rPr lang="en-US" sz="2400" b="0" i="0" dirty="0" err="1">
                <a:effectLst/>
                <a:latin typeface="Telegraf" panose="020B0604020202020204" charset="0"/>
              </a:rPr>
              <a:t>omzet</a:t>
            </a:r>
            <a:r>
              <a:rPr lang="en-US" sz="2400" b="0" i="0" dirty="0">
                <a:effectLst/>
                <a:latin typeface="Telegraf" panose="020B0604020202020204" charset="0"/>
              </a:rPr>
              <a:t>)</a:t>
            </a: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Total </a:t>
            </a:r>
            <a:r>
              <a:rPr lang="en-US" sz="2400" b="0" i="0" dirty="0" err="1">
                <a:effectLst/>
                <a:latin typeface="Telegraf" panose="020B0604020202020204" charset="0"/>
              </a:rPr>
              <a:t>tunggakan</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Selisih</a:t>
            </a:r>
            <a:r>
              <a:rPr lang="en-US" sz="2400" b="0" i="0" dirty="0">
                <a:effectLst/>
                <a:latin typeface="Telegraf" panose="020B0604020202020204" charset="0"/>
              </a:rPr>
              <a:t> </a:t>
            </a:r>
            <a:r>
              <a:rPr lang="en-US" sz="2400" b="0" i="0" dirty="0" err="1">
                <a:effectLst/>
                <a:latin typeface="Telegraf" panose="020B0604020202020204" charset="0"/>
              </a:rPr>
              <a:t>omzet</a:t>
            </a:r>
            <a:r>
              <a:rPr lang="en-US" sz="2400" b="0" i="0" dirty="0">
                <a:effectLst/>
                <a:latin typeface="Telegraf" panose="020B0604020202020204" charset="0"/>
              </a:rPr>
              <a:t> (bank vs </a:t>
            </a:r>
            <a:r>
              <a:rPr lang="en-US" sz="2400" b="0" i="0" dirty="0" err="1">
                <a:effectLst/>
                <a:latin typeface="Telegraf" panose="020B0604020202020204" charset="0"/>
              </a:rPr>
              <a:t>laporan</a:t>
            </a:r>
            <a:r>
              <a:rPr lang="en-US" sz="2400" b="0" i="0" dirty="0">
                <a:effectLst/>
                <a:latin typeface="Telegraf" panose="020B0604020202020204" charset="0"/>
              </a:rPr>
              <a:t>)</a:t>
            </a:r>
          </a:p>
          <a:p>
            <a:pPr marL="342900" indent="-342900">
              <a:spcAft>
                <a:spcPts val="600"/>
              </a:spcAft>
              <a:buFont typeface="Arial" panose="020B0604020202020204" pitchFamily="34" charset="0"/>
              <a:buChar char="•"/>
            </a:pPr>
            <a:r>
              <a:rPr lang="en-US" sz="2400" dirty="0" err="1">
                <a:latin typeface="Telegraf" panose="020B0604020202020204" charset="0"/>
              </a:rPr>
              <a:t>Perilaku</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Frekuensi</a:t>
            </a:r>
            <a:r>
              <a:rPr lang="en-US" sz="2400" b="0" i="0" dirty="0">
                <a:effectLst/>
                <a:latin typeface="Telegraf" panose="020B0604020202020204" charset="0"/>
              </a:rPr>
              <a:t> </a:t>
            </a:r>
            <a:r>
              <a:rPr lang="en-US" sz="2400" b="0" i="0" dirty="0" err="1">
                <a:effectLst/>
                <a:latin typeface="Telegraf" panose="020B0604020202020204" charset="0"/>
              </a:rPr>
              <a:t>tidak</a:t>
            </a:r>
            <a:r>
              <a:rPr lang="en-US" sz="2400" b="0" i="0" dirty="0">
                <a:effectLst/>
                <a:latin typeface="Telegraf" panose="020B0604020202020204" charset="0"/>
              </a:rPr>
              <a:t> </a:t>
            </a:r>
            <a:r>
              <a:rPr lang="en-US" sz="2400" b="0" i="0" dirty="0" err="1">
                <a:effectLst/>
                <a:latin typeface="Telegraf" panose="020B0604020202020204" charset="0"/>
              </a:rPr>
              <a:t>lapor</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Frekuensi</a:t>
            </a:r>
            <a:r>
              <a:rPr lang="en-US" sz="2400" b="0" i="0" dirty="0">
                <a:effectLst/>
                <a:latin typeface="Telegraf" panose="020B0604020202020204" charset="0"/>
              </a:rPr>
              <a:t> </a:t>
            </a:r>
            <a:r>
              <a:rPr lang="en-US" sz="2400" b="0" i="0" dirty="0" err="1">
                <a:effectLst/>
                <a:latin typeface="Telegraf" panose="020B0604020202020204" charset="0"/>
              </a:rPr>
              <a:t>kurang</a:t>
            </a:r>
            <a:r>
              <a:rPr lang="en-US" sz="2400" b="0" i="0" dirty="0">
                <a:effectLst/>
                <a:latin typeface="Telegraf" panose="020B0604020202020204" charset="0"/>
              </a:rPr>
              <a:t> </a:t>
            </a:r>
            <a:r>
              <a:rPr lang="en-US" sz="2400" b="0" i="0" dirty="0" err="1">
                <a:effectLst/>
                <a:latin typeface="Telegraf" panose="020B0604020202020204" charset="0"/>
              </a:rPr>
              <a:t>bayar</a:t>
            </a:r>
            <a:endParaRPr lang="en-US" sz="2400" b="0" i="0" dirty="0">
              <a:effectLst/>
              <a:latin typeface="Telegraf" panose="020B0604020202020204" charset="0"/>
            </a:endParaRPr>
          </a:p>
          <a:p>
            <a:pPr marL="342900" indent="-342900">
              <a:spcAft>
                <a:spcPts val="600"/>
              </a:spcAft>
              <a:buFont typeface="Arial" panose="020B0604020202020204" pitchFamily="34" charset="0"/>
              <a:buChar char="•"/>
            </a:pPr>
            <a:r>
              <a:rPr lang="en-US" sz="2400" dirty="0" err="1">
                <a:latin typeface="Telegraf" panose="020B0604020202020204" charset="0"/>
              </a:rPr>
              <a:t>Historis</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Jumlah</a:t>
            </a:r>
            <a:r>
              <a:rPr lang="en-US" sz="2400" b="0" i="0" dirty="0">
                <a:effectLst/>
                <a:latin typeface="Telegraf" panose="020B0604020202020204" charset="0"/>
              </a:rPr>
              <a:t> audit </a:t>
            </a:r>
            <a:r>
              <a:rPr lang="en-US" sz="2400" b="0" i="0" dirty="0" err="1">
                <a:effectLst/>
                <a:latin typeface="Telegraf" panose="020B0604020202020204" charset="0"/>
              </a:rPr>
              <a:t>sebelumnya</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Audit </a:t>
            </a:r>
            <a:r>
              <a:rPr lang="en-US" sz="2400" b="0" i="0" dirty="0" err="1">
                <a:effectLst/>
                <a:latin typeface="Telegraf" panose="020B0604020202020204" charset="0"/>
              </a:rPr>
              <a:t>temuan</a:t>
            </a:r>
            <a:r>
              <a:rPr lang="en-US" sz="2400" b="0" i="0" dirty="0">
                <a:effectLst/>
                <a:latin typeface="Telegraf" panose="020B0604020202020204" charset="0"/>
              </a:rPr>
              <a:t> </a:t>
            </a:r>
            <a:r>
              <a:rPr lang="en-US" sz="2400" b="0" i="0" dirty="0" err="1">
                <a:effectLst/>
                <a:latin typeface="Telegraf" panose="020B0604020202020204" charset="0"/>
              </a:rPr>
              <a:t>negatif</a:t>
            </a:r>
            <a:endParaRPr lang="en-US" sz="2400" b="0" i="0" dirty="0">
              <a:effectLst/>
              <a:latin typeface="Telegraf" panose="020B0604020202020204" charset="0"/>
            </a:endParaRPr>
          </a:p>
          <a:p>
            <a:pPr marL="342900" indent="-342900">
              <a:spcAft>
                <a:spcPts val="600"/>
              </a:spcAft>
              <a:buFont typeface="Arial" panose="020B0604020202020204" pitchFamily="34" charset="0"/>
              <a:buChar char="•"/>
            </a:pPr>
            <a:r>
              <a:rPr lang="en-US" sz="2400" dirty="0">
                <a:latin typeface="Telegraf" panose="020B0604020202020204" charset="0"/>
              </a:rPr>
              <a:t>Non-</a:t>
            </a:r>
            <a:r>
              <a:rPr lang="en-US" sz="2400" dirty="0" err="1">
                <a:latin typeface="Telegraf" panose="020B0604020202020204" charset="0"/>
              </a:rPr>
              <a:t>Finansial</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Sektor</a:t>
            </a:r>
            <a:r>
              <a:rPr lang="en-US" sz="2400" b="0" i="0" dirty="0">
                <a:effectLst/>
                <a:latin typeface="Telegraf" panose="020B0604020202020204" charset="0"/>
              </a:rPr>
              <a:t> </a:t>
            </a:r>
            <a:r>
              <a:rPr lang="en-US" sz="2400" b="0" i="0" dirty="0" err="1">
                <a:effectLst/>
                <a:latin typeface="Telegraf" panose="020B0604020202020204" charset="0"/>
              </a:rPr>
              <a:t>usaha</a:t>
            </a:r>
            <a:r>
              <a:rPr lang="en-US" sz="2400" b="0" i="0" dirty="0">
                <a:effectLst/>
                <a:latin typeface="Telegraf" panose="020B0604020202020204" charset="0"/>
              </a:rPr>
              <a:t> high-risk</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Selisih</a:t>
            </a:r>
            <a:r>
              <a:rPr lang="en-US" sz="2400" b="0" i="0" dirty="0">
                <a:effectLst/>
                <a:latin typeface="Telegraf" panose="020B0604020202020204" charset="0"/>
              </a:rPr>
              <a:t> </a:t>
            </a:r>
            <a:r>
              <a:rPr lang="en-US" sz="2400" b="0" i="0" dirty="0" err="1">
                <a:effectLst/>
                <a:latin typeface="Telegraf" panose="020B0604020202020204" charset="0"/>
              </a:rPr>
              <a:t>jum</a:t>
            </a:r>
            <a:r>
              <a:rPr lang="en-US" sz="2400" dirty="0" err="1">
                <a:latin typeface="Telegraf" panose="020B0604020202020204" charset="0"/>
              </a:rPr>
              <a:t>lah</a:t>
            </a:r>
            <a:r>
              <a:rPr lang="en-US" sz="2400" b="0" i="0" dirty="0">
                <a:effectLst/>
                <a:latin typeface="Telegraf" panose="020B0604020202020204" charset="0"/>
              </a:rPr>
              <a:t> </a:t>
            </a:r>
            <a:r>
              <a:rPr lang="en-US" sz="2400" b="0" i="0" dirty="0" err="1">
                <a:effectLst/>
                <a:latin typeface="Telegraf" panose="020B0604020202020204" charset="0"/>
              </a:rPr>
              <a:t>karyawan</a:t>
            </a:r>
            <a:r>
              <a:rPr lang="en-US" sz="2400" b="0" i="0" dirty="0">
                <a:effectLst/>
                <a:latin typeface="Telegraf" panose="020B0604020202020204" charset="0"/>
              </a:rPr>
              <a:t> (BPJS vs </a:t>
            </a:r>
            <a:r>
              <a:rPr lang="en-US" sz="2400" b="0" i="0" dirty="0" err="1">
                <a:effectLst/>
                <a:latin typeface="Telegraf" panose="020B0604020202020204" charset="0"/>
              </a:rPr>
              <a:t>pelaporan</a:t>
            </a:r>
            <a:r>
              <a:rPr lang="en-US" sz="2400" b="0" i="0" dirty="0">
                <a:effectLst/>
                <a:latin typeface="Telegraf" panose="020B0604020202020204" charset="0"/>
              </a:rPr>
              <a:t>)</a:t>
            </a:r>
          </a:p>
          <a:p>
            <a:pPr algn="l">
              <a:spcAft>
                <a:spcPts val="600"/>
              </a:spcAft>
              <a:buFont typeface="Arial" panose="020B0604020202020204" pitchFamily="34" charset="0"/>
              <a:buChar char="•"/>
            </a:pPr>
            <a:endParaRPr lang="en-US" sz="2400" b="0" i="0" dirty="0">
              <a:effectLst/>
              <a:latin typeface="Telegraf" panose="020B0604020202020204" charset="0"/>
            </a:endParaRPr>
          </a:p>
        </p:txBody>
      </p:sp>
    </p:spTree>
    <p:extLst>
      <p:ext uri="{BB962C8B-B14F-4D97-AF65-F5344CB8AC3E}">
        <p14:creationId xmlns:p14="http://schemas.microsoft.com/office/powerpoint/2010/main" val="2179050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182" y="4101267"/>
            <a:ext cx="5592180" cy="217280"/>
            <a:chOff x="0" y="0"/>
            <a:chExt cx="1472837" cy="270588"/>
          </a:xfrm>
        </p:grpSpPr>
        <p:sp>
          <p:nvSpPr>
            <p:cNvPr id="3" name="Freeform 3"/>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4" name="TextBox 4"/>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
        <p:nvSpPr>
          <p:cNvPr id="10" name="TextBox 10"/>
          <p:cNvSpPr txBox="1"/>
          <p:nvPr/>
        </p:nvSpPr>
        <p:spPr>
          <a:xfrm>
            <a:off x="1470082" y="4264634"/>
            <a:ext cx="7261418" cy="1692771"/>
          </a:xfrm>
          <a:prstGeom prst="rect">
            <a:avLst/>
          </a:prstGeom>
        </p:spPr>
        <p:txBody>
          <a:bodyPr lIns="0" tIns="0" rIns="0" bIns="0" rtlCol="0" anchor="t">
            <a:spAutoFit/>
          </a:bodyPr>
          <a:lstStyle/>
          <a:p>
            <a:pPr algn="l">
              <a:lnSpc>
                <a:spcPts val="13209"/>
              </a:lnSpc>
            </a:pPr>
            <a:r>
              <a:rPr lang="en-US" sz="11007" b="1" dirty="0">
                <a:solidFill>
                  <a:srgbClr val="1B1B1B"/>
                </a:solidFill>
                <a:latin typeface="Telegraf Bold"/>
                <a:ea typeface="Telegraf Bold"/>
                <a:cs typeface="Telegraf Bold"/>
                <a:sym typeface="Telegraf Bold"/>
              </a:rPr>
              <a:t>Outline</a:t>
            </a:r>
          </a:p>
        </p:txBody>
      </p:sp>
      <p:grpSp>
        <p:nvGrpSpPr>
          <p:cNvPr id="20" name="Group 20"/>
          <p:cNvGrpSpPr/>
          <p:nvPr/>
        </p:nvGrpSpPr>
        <p:grpSpPr>
          <a:xfrm>
            <a:off x="0" y="0"/>
            <a:ext cx="18288000" cy="442608"/>
            <a:chOff x="0" y="0"/>
            <a:chExt cx="4816593" cy="116572"/>
          </a:xfrm>
          <a:solidFill>
            <a:schemeClr val="tx2">
              <a:lumMod val="75000"/>
            </a:schemeClr>
          </a:solidFill>
        </p:grpSpPr>
        <p:sp>
          <p:nvSpPr>
            <p:cNvPr id="21" name="Freeform 21"/>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grpFill/>
          </p:spPr>
        </p:sp>
        <p:sp>
          <p:nvSpPr>
            <p:cNvPr id="22" name="TextBox 22"/>
            <p:cNvSpPr txBox="1"/>
            <p:nvPr/>
          </p:nvSpPr>
          <p:spPr>
            <a:xfrm>
              <a:off x="0" y="-38100"/>
              <a:ext cx="4816593" cy="154672"/>
            </a:xfrm>
            <a:prstGeom prst="rect">
              <a:avLst/>
            </a:prstGeom>
            <a:grpFill/>
          </p:spPr>
          <p:txBody>
            <a:bodyPr lIns="50800" tIns="50800" rIns="50800" bIns="50800" rtlCol="0" anchor="ctr"/>
            <a:lstStyle/>
            <a:p>
              <a:pPr algn="ctr">
                <a:lnSpc>
                  <a:spcPts val="2659"/>
                </a:lnSpc>
                <a:spcBef>
                  <a:spcPct val="0"/>
                </a:spcBef>
              </a:pPr>
              <a:endParaRPr/>
            </a:p>
          </p:txBody>
        </p:sp>
      </p:grpSp>
      <p:sp>
        <p:nvSpPr>
          <p:cNvPr id="23" name="AutoShape 23"/>
          <p:cNvSpPr/>
          <p:nvPr/>
        </p:nvSpPr>
        <p:spPr>
          <a:xfrm>
            <a:off x="1470082" y="8854593"/>
            <a:ext cx="15347835" cy="0"/>
          </a:xfrm>
          <a:prstGeom prst="line">
            <a:avLst/>
          </a:prstGeom>
          <a:ln w="28575" cap="rnd">
            <a:solidFill>
              <a:srgbClr val="D9D9D9"/>
            </a:solidFill>
            <a:prstDash val="solid"/>
            <a:headEnd type="none" w="sm" len="sm"/>
            <a:tailEnd type="none" w="sm" len="sm"/>
          </a:ln>
        </p:spPr>
      </p:sp>
      <p:grpSp>
        <p:nvGrpSpPr>
          <p:cNvPr id="25" name="Group 24">
            <a:extLst>
              <a:ext uri="{FF2B5EF4-FFF2-40B4-BE49-F238E27FC236}">
                <a16:creationId xmlns:a16="http://schemas.microsoft.com/office/drawing/2014/main" id="{D1705CD8-059F-43B1-88DA-C128D04AEA99}"/>
              </a:ext>
            </a:extLst>
          </p:cNvPr>
          <p:cNvGrpSpPr/>
          <p:nvPr/>
        </p:nvGrpSpPr>
        <p:grpSpPr>
          <a:xfrm>
            <a:off x="8458200" y="3009900"/>
            <a:ext cx="8651932" cy="3939693"/>
            <a:chOff x="9178868" y="1813407"/>
            <a:chExt cx="8651932" cy="3939693"/>
          </a:xfrm>
        </p:grpSpPr>
        <p:sp>
          <p:nvSpPr>
            <p:cNvPr id="5" name="AutoShape 5"/>
            <p:cNvSpPr/>
            <p:nvPr/>
          </p:nvSpPr>
          <p:spPr>
            <a:xfrm>
              <a:off x="9178868" y="2577594"/>
              <a:ext cx="7639050" cy="0"/>
            </a:xfrm>
            <a:prstGeom prst="line">
              <a:avLst/>
            </a:prstGeom>
            <a:ln w="28575" cap="rnd">
              <a:solidFill>
                <a:srgbClr val="D9D9D9"/>
              </a:solidFill>
              <a:prstDash val="solid"/>
              <a:headEnd type="none" w="sm" len="sm"/>
              <a:tailEnd type="none" w="sm" len="sm"/>
            </a:ln>
          </p:spPr>
        </p:sp>
        <p:sp>
          <p:nvSpPr>
            <p:cNvPr id="6" name="AutoShape 6"/>
            <p:cNvSpPr/>
            <p:nvPr/>
          </p:nvSpPr>
          <p:spPr>
            <a:xfrm>
              <a:off x="9178868" y="3636096"/>
              <a:ext cx="7639050" cy="0"/>
            </a:xfrm>
            <a:prstGeom prst="line">
              <a:avLst/>
            </a:prstGeom>
            <a:ln w="28575" cap="rnd">
              <a:solidFill>
                <a:srgbClr val="D9D9D9"/>
              </a:solidFill>
              <a:prstDash val="solid"/>
              <a:headEnd type="none" w="sm" len="sm"/>
              <a:tailEnd type="none" w="sm" len="sm"/>
            </a:ln>
          </p:spPr>
        </p:sp>
        <p:sp>
          <p:nvSpPr>
            <p:cNvPr id="7" name="AutoShape 7"/>
            <p:cNvSpPr/>
            <p:nvPr/>
          </p:nvSpPr>
          <p:spPr>
            <a:xfrm>
              <a:off x="9178868" y="4694598"/>
              <a:ext cx="7639050" cy="0"/>
            </a:xfrm>
            <a:prstGeom prst="line">
              <a:avLst/>
            </a:prstGeom>
            <a:ln w="28575" cap="rnd">
              <a:solidFill>
                <a:srgbClr val="D9D9D9"/>
              </a:solidFill>
              <a:prstDash val="solid"/>
              <a:headEnd type="none" w="sm" len="sm"/>
              <a:tailEnd type="none" w="sm" len="sm"/>
            </a:ln>
          </p:spPr>
        </p:sp>
        <p:sp>
          <p:nvSpPr>
            <p:cNvPr id="12" name="TextBox 12"/>
            <p:cNvSpPr txBox="1"/>
            <p:nvPr/>
          </p:nvSpPr>
          <p:spPr>
            <a:xfrm>
              <a:off x="9178868" y="1813407"/>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a:solidFill>
                    <a:srgbClr val="1B1B1B"/>
                  </a:solidFill>
                  <a:latin typeface="Telegraf"/>
                  <a:ea typeface="Telegraf"/>
                  <a:cs typeface="Telegraf"/>
                  <a:sym typeface="Telegraf"/>
                </a:rPr>
                <a:t>Ruang </a:t>
              </a:r>
              <a:r>
                <a:rPr lang="en-US" sz="2800" dirty="0" err="1">
                  <a:solidFill>
                    <a:srgbClr val="1B1B1B"/>
                  </a:solidFill>
                  <a:latin typeface="Telegraf"/>
                  <a:ea typeface="Telegraf"/>
                  <a:cs typeface="Telegraf"/>
                  <a:sym typeface="Telegraf"/>
                </a:rPr>
                <a:t>Lingkup</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a:t>
              </a:r>
            </a:p>
          </p:txBody>
        </p:sp>
        <p:sp>
          <p:nvSpPr>
            <p:cNvPr id="13" name="TextBox 13"/>
            <p:cNvSpPr txBox="1"/>
            <p:nvPr/>
          </p:nvSpPr>
          <p:spPr>
            <a:xfrm>
              <a:off x="9178868" y="2871909"/>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 </a:t>
              </a:r>
              <a:r>
                <a:rPr lang="en-US" sz="2800" dirty="0" err="1">
                  <a:solidFill>
                    <a:srgbClr val="1B1B1B"/>
                  </a:solidFill>
                  <a:latin typeface="Telegraf"/>
                  <a:ea typeface="Telegraf"/>
                  <a:cs typeface="Telegraf"/>
                  <a:sym typeface="Telegraf"/>
                </a:rPr>
                <a:t>Dalam</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Pengawasan</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Pajak</a:t>
              </a:r>
              <a:r>
                <a:rPr lang="en-US" sz="2800" dirty="0">
                  <a:solidFill>
                    <a:srgbClr val="1B1B1B"/>
                  </a:solidFill>
                  <a:latin typeface="Telegraf"/>
                  <a:ea typeface="Telegraf"/>
                  <a:cs typeface="Telegraf"/>
                  <a:sym typeface="Telegraf"/>
                </a:rPr>
                <a:t> Daerah</a:t>
              </a:r>
            </a:p>
          </p:txBody>
        </p:sp>
        <p:sp>
          <p:nvSpPr>
            <p:cNvPr id="14" name="TextBox 14"/>
            <p:cNvSpPr txBox="1"/>
            <p:nvPr/>
          </p:nvSpPr>
          <p:spPr>
            <a:xfrm>
              <a:off x="9178868" y="3930411"/>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a:solidFill>
                    <a:srgbClr val="1B1B1B"/>
                  </a:solidFill>
                  <a:latin typeface="Telegraf"/>
                  <a:ea typeface="Telegraf"/>
                  <a:cs typeface="Telegraf"/>
                  <a:sym typeface="Telegraf"/>
                </a:rPr>
                <a:t>Modern Excel </a:t>
              </a:r>
              <a:r>
                <a:rPr lang="en-US" sz="2800" dirty="0" err="1">
                  <a:solidFill>
                    <a:srgbClr val="1B1B1B"/>
                  </a:solidFill>
                  <a:latin typeface="Telegraf"/>
                  <a:ea typeface="Telegraf"/>
                  <a:cs typeface="Telegraf"/>
                  <a:sym typeface="Telegraf"/>
                </a:rPr>
                <a:t>Sebagai</a:t>
              </a:r>
              <a:r>
                <a:rPr lang="en-US" sz="2800" dirty="0">
                  <a:solidFill>
                    <a:srgbClr val="1B1B1B"/>
                  </a:solidFill>
                  <a:latin typeface="Telegraf"/>
                  <a:ea typeface="Telegraf"/>
                  <a:cs typeface="Telegraf"/>
                  <a:sym typeface="Telegraf"/>
                </a:rPr>
                <a:t> Tool </a:t>
              </a: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a:t>
              </a:r>
            </a:p>
          </p:txBody>
        </p:sp>
        <p:sp>
          <p:nvSpPr>
            <p:cNvPr id="15" name="TextBox 15"/>
            <p:cNvSpPr txBox="1"/>
            <p:nvPr/>
          </p:nvSpPr>
          <p:spPr>
            <a:xfrm>
              <a:off x="9178868" y="4988913"/>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err="1">
                  <a:solidFill>
                    <a:srgbClr val="1B1B1B"/>
                  </a:solidFill>
                  <a:latin typeface="Telegraf"/>
                  <a:ea typeface="Telegraf"/>
                  <a:cs typeface="Telegraf"/>
                  <a:sym typeface="Telegraf"/>
                </a:rPr>
                <a:t>Studi</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Kasus</a:t>
              </a:r>
              <a:r>
                <a:rPr lang="en-US" sz="2800" dirty="0">
                  <a:solidFill>
                    <a:srgbClr val="1B1B1B"/>
                  </a:solidFill>
                  <a:latin typeface="Telegraf"/>
                  <a:ea typeface="Telegraf"/>
                  <a:cs typeface="Telegraf"/>
                  <a:sym typeface="Telegraf"/>
                </a:rPr>
                <a:t> </a:t>
              </a:r>
            </a:p>
          </p:txBody>
        </p:sp>
        <p:sp>
          <p:nvSpPr>
            <p:cNvPr id="24" name="AutoShape 7">
              <a:extLst>
                <a:ext uri="{FF2B5EF4-FFF2-40B4-BE49-F238E27FC236}">
                  <a16:creationId xmlns:a16="http://schemas.microsoft.com/office/drawing/2014/main" id="{08EF68F2-86CB-4283-A0E9-BC77872C6D51}"/>
                </a:ext>
              </a:extLst>
            </p:cNvPr>
            <p:cNvSpPr/>
            <p:nvPr/>
          </p:nvSpPr>
          <p:spPr>
            <a:xfrm>
              <a:off x="9178868" y="5753100"/>
              <a:ext cx="7639050" cy="0"/>
            </a:xfrm>
            <a:prstGeom prst="line">
              <a:avLst/>
            </a:prstGeom>
            <a:ln w="28575" cap="rnd">
              <a:solidFill>
                <a:srgbClr val="D9D9D9"/>
              </a:solidFill>
              <a:prstDash val="solid"/>
              <a:headEnd type="none" w="sm" len="sm"/>
              <a:tailEnd type="none" w="sm" len="sm"/>
            </a:ln>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12" name="Group 12"/>
          <p:cNvGrpSpPr/>
          <p:nvPr/>
        </p:nvGrpSpPr>
        <p:grpSpPr>
          <a:xfrm>
            <a:off x="-662408" y="4290758"/>
            <a:ext cx="7995108" cy="2193110"/>
            <a:chOff x="0" y="0"/>
            <a:chExt cx="2105708" cy="577609"/>
          </a:xfrm>
        </p:grpSpPr>
        <p:sp>
          <p:nvSpPr>
            <p:cNvPr id="13" name="Freeform 13"/>
            <p:cNvSpPr/>
            <p:nvPr/>
          </p:nvSpPr>
          <p:spPr>
            <a:xfrm>
              <a:off x="0" y="0"/>
              <a:ext cx="2105708" cy="577609"/>
            </a:xfrm>
            <a:custGeom>
              <a:avLst/>
              <a:gdLst/>
              <a:ahLst/>
              <a:cxnLst/>
              <a:rect l="l" t="t" r="r" b="b"/>
              <a:pathLst>
                <a:path w="2105708" h="577609">
                  <a:moveTo>
                    <a:pt x="49385" y="0"/>
                  </a:moveTo>
                  <a:lnTo>
                    <a:pt x="2056323" y="0"/>
                  </a:lnTo>
                  <a:cubicBezTo>
                    <a:pt x="2069420" y="0"/>
                    <a:pt x="2081981" y="5203"/>
                    <a:pt x="2091243" y="14465"/>
                  </a:cubicBezTo>
                  <a:cubicBezTo>
                    <a:pt x="2100505" y="23726"/>
                    <a:pt x="2105708" y="36287"/>
                    <a:pt x="2105708" y="49385"/>
                  </a:cubicBezTo>
                  <a:lnTo>
                    <a:pt x="2105708" y="528224"/>
                  </a:lnTo>
                  <a:cubicBezTo>
                    <a:pt x="2105708" y="541322"/>
                    <a:pt x="2100505" y="553883"/>
                    <a:pt x="2091243" y="563145"/>
                  </a:cubicBezTo>
                  <a:cubicBezTo>
                    <a:pt x="2081981" y="572406"/>
                    <a:pt x="2069420" y="577609"/>
                    <a:pt x="2056323" y="577609"/>
                  </a:cubicBezTo>
                  <a:lnTo>
                    <a:pt x="49385" y="577609"/>
                  </a:lnTo>
                  <a:cubicBezTo>
                    <a:pt x="36287" y="577609"/>
                    <a:pt x="23726" y="572406"/>
                    <a:pt x="14465" y="563145"/>
                  </a:cubicBezTo>
                  <a:cubicBezTo>
                    <a:pt x="5203" y="553883"/>
                    <a:pt x="0" y="541322"/>
                    <a:pt x="0" y="528224"/>
                  </a:cubicBezTo>
                  <a:lnTo>
                    <a:pt x="0" y="49385"/>
                  </a:lnTo>
                  <a:cubicBezTo>
                    <a:pt x="0" y="36287"/>
                    <a:pt x="5203" y="23726"/>
                    <a:pt x="14465" y="14465"/>
                  </a:cubicBezTo>
                  <a:cubicBezTo>
                    <a:pt x="23726" y="5203"/>
                    <a:pt x="36287" y="0"/>
                    <a:pt x="49385" y="0"/>
                  </a:cubicBezTo>
                  <a:close/>
                </a:path>
              </a:pathLst>
            </a:custGeom>
            <a:solidFill>
              <a:srgbClr val="FF914D"/>
            </a:solidFill>
          </p:spPr>
        </p:sp>
        <p:sp>
          <p:nvSpPr>
            <p:cNvPr id="14" name="TextBox 14"/>
            <p:cNvSpPr txBox="1"/>
            <p:nvPr/>
          </p:nvSpPr>
          <p:spPr>
            <a:xfrm>
              <a:off x="0" y="0"/>
              <a:ext cx="2105708" cy="577609"/>
            </a:xfrm>
            <a:prstGeom prst="rect">
              <a:avLst/>
            </a:prstGeom>
          </p:spPr>
          <p:txBody>
            <a:bodyPr lIns="50800" tIns="50800" rIns="50800" bIns="50800" rtlCol="0" anchor="ctr"/>
            <a:lstStyle/>
            <a:p>
              <a:pPr algn="ctr">
                <a:lnSpc>
                  <a:spcPts val="2639"/>
                </a:lnSpc>
              </a:pPr>
              <a:endParaRPr/>
            </a:p>
          </p:txBody>
        </p:sp>
      </p:grpSp>
      <p:sp>
        <p:nvSpPr>
          <p:cNvPr id="31" name="TextBox 31"/>
          <p:cNvSpPr txBox="1"/>
          <p:nvPr/>
        </p:nvSpPr>
        <p:spPr>
          <a:xfrm>
            <a:off x="1295400" y="5143500"/>
            <a:ext cx="5740051" cy="742832"/>
          </a:xfrm>
          <a:prstGeom prst="rect">
            <a:avLst/>
          </a:prstGeom>
        </p:spPr>
        <p:txBody>
          <a:bodyPr wrap="square" lIns="0" tIns="0" rIns="0" bIns="0" rtlCol="0" anchor="t">
            <a:spAutoFit/>
          </a:bodyPr>
          <a:lstStyle/>
          <a:p>
            <a:pPr marL="0" lvl="0" indent="0" algn="l">
              <a:lnSpc>
                <a:spcPts val="5400"/>
              </a:lnSpc>
              <a:spcBef>
                <a:spcPct val="0"/>
              </a:spcBef>
            </a:pPr>
            <a:r>
              <a:rPr lang="en-US" sz="6600" b="1" dirty="0" err="1">
                <a:solidFill>
                  <a:srgbClr val="FFFFFF"/>
                </a:solidFill>
                <a:latin typeface="Telegraf Bold"/>
                <a:ea typeface="Telegraf Bold"/>
                <a:cs typeface="Telegraf Bold"/>
                <a:sym typeface="Telegraf Bold"/>
              </a:rPr>
              <a:t>Terima</a:t>
            </a:r>
            <a:r>
              <a:rPr lang="en-US" sz="6600" b="1" dirty="0">
                <a:solidFill>
                  <a:srgbClr val="FFFFFF"/>
                </a:solidFill>
                <a:latin typeface="Telegraf Bold"/>
                <a:ea typeface="Telegraf Bold"/>
                <a:cs typeface="Telegraf Bold"/>
                <a:sym typeface="Telegraf Bold"/>
              </a:rPr>
              <a:t> Kasih</a:t>
            </a:r>
          </a:p>
        </p:txBody>
      </p:sp>
      <p:pic>
        <p:nvPicPr>
          <p:cNvPr id="5122" name="Picture 2" descr="What is Data Analytics? | Introduction to Data Analysis | Edureka">
            <a:extLst>
              <a:ext uri="{FF2B5EF4-FFF2-40B4-BE49-F238E27FC236}">
                <a16:creationId xmlns:a16="http://schemas.microsoft.com/office/drawing/2014/main" id="{698268E8-CF0C-4F84-80C0-3B2FD5720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1619250"/>
            <a:ext cx="9960339" cy="7048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14450" y="1936269"/>
            <a:ext cx="5907671" cy="2362200"/>
          </a:xfrm>
          <a:prstGeom prst="rect">
            <a:avLst/>
          </a:prstGeom>
        </p:spPr>
        <p:txBody>
          <a:bodyPr lIns="0" tIns="0" rIns="0" bIns="0" rtlCol="0" anchor="t">
            <a:spAutoFit/>
          </a:bodyPr>
          <a:lstStyle/>
          <a:p>
            <a:pPr algn="l">
              <a:lnSpc>
                <a:spcPts val="9000"/>
              </a:lnSpc>
            </a:pPr>
            <a:r>
              <a:rPr lang="en-US" sz="7500" b="1" dirty="0">
                <a:solidFill>
                  <a:srgbClr val="1B1B1B"/>
                </a:solidFill>
                <a:latin typeface="Telegraf Bold"/>
                <a:ea typeface="Telegraf Bold"/>
                <a:cs typeface="Telegraf Bold"/>
                <a:sym typeface="Telegraf Bold"/>
              </a:rPr>
              <a:t>Quarterly</a:t>
            </a:r>
          </a:p>
          <a:p>
            <a:pPr marL="0" lvl="0" indent="0" algn="l">
              <a:lnSpc>
                <a:spcPts val="9000"/>
              </a:lnSpc>
              <a:spcBef>
                <a:spcPct val="0"/>
              </a:spcBef>
            </a:pPr>
            <a:r>
              <a:rPr lang="en-US" sz="7500" b="1" dirty="0">
                <a:solidFill>
                  <a:srgbClr val="1B1B1B"/>
                </a:solidFill>
                <a:latin typeface="Telegraf Bold"/>
                <a:ea typeface="Telegraf Bold"/>
                <a:cs typeface="Telegraf Bold"/>
                <a:sym typeface="Telegraf Bold"/>
              </a:rPr>
              <a:t>Highlights </a:t>
            </a:r>
          </a:p>
        </p:txBody>
      </p:sp>
      <p:sp>
        <p:nvSpPr>
          <p:cNvPr id="3" name="TextBox 3"/>
          <p:cNvSpPr txBox="1"/>
          <p:nvPr/>
        </p:nvSpPr>
        <p:spPr>
          <a:xfrm>
            <a:off x="9642140" y="6016772"/>
            <a:ext cx="7732610" cy="876300"/>
          </a:xfrm>
          <a:prstGeom prst="rect">
            <a:avLst/>
          </a:prstGeom>
        </p:spPr>
        <p:txBody>
          <a:bodyPr lIns="0" tIns="0" rIns="0" bIns="0" rtlCol="0" anchor="t">
            <a:spAutoFit/>
          </a:bodyPr>
          <a:lstStyle/>
          <a:p>
            <a:pPr algn="l">
              <a:lnSpc>
                <a:spcPts val="3360"/>
              </a:lnSpc>
            </a:pPr>
            <a:r>
              <a:rPr lang="en-US" sz="2800" b="1">
                <a:solidFill>
                  <a:srgbClr val="FF914D"/>
                </a:solidFill>
                <a:latin typeface="Telegraf Bold"/>
                <a:ea typeface="Telegraf Bold"/>
                <a:cs typeface="Telegraf Bold"/>
                <a:sym typeface="Telegraf Bold"/>
              </a:rPr>
              <a:t>The Company expenses are $90.000,</a:t>
            </a:r>
          </a:p>
          <a:p>
            <a:pPr marL="0" lvl="0" indent="0" algn="l">
              <a:lnSpc>
                <a:spcPts val="3360"/>
              </a:lnSpc>
              <a:spcBef>
                <a:spcPct val="0"/>
              </a:spcBef>
            </a:pPr>
            <a:r>
              <a:rPr lang="en-US" sz="2800" b="1">
                <a:solidFill>
                  <a:srgbClr val="FF914D"/>
                </a:solidFill>
                <a:latin typeface="Telegraf Bold"/>
                <a:ea typeface="Telegraf Bold"/>
                <a:cs typeface="Telegraf Bold"/>
                <a:sym typeface="Telegraf Bold"/>
              </a:rPr>
              <a:t>up 3% from previous years</a:t>
            </a:r>
          </a:p>
        </p:txBody>
      </p:sp>
      <p:sp>
        <p:nvSpPr>
          <p:cNvPr id="4" name="TextBox 4"/>
          <p:cNvSpPr txBox="1"/>
          <p:nvPr/>
        </p:nvSpPr>
        <p:spPr>
          <a:xfrm>
            <a:off x="9642140" y="7174060"/>
            <a:ext cx="6946565" cy="1544320"/>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sp>
        <p:nvSpPr>
          <p:cNvPr id="5" name="TextBox 5"/>
          <p:cNvSpPr txBox="1"/>
          <p:nvPr/>
        </p:nvSpPr>
        <p:spPr>
          <a:xfrm>
            <a:off x="1314450" y="6016772"/>
            <a:ext cx="7252398" cy="876300"/>
          </a:xfrm>
          <a:prstGeom prst="rect">
            <a:avLst/>
          </a:prstGeom>
        </p:spPr>
        <p:txBody>
          <a:bodyPr lIns="0" tIns="0" rIns="0" bIns="0" rtlCol="0" anchor="t">
            <a:spAutoFit/>
          </a:bodyPr>
          <a:lstStyle/>
          <a:p>
            <a:pPr algn="l">
              <a:lnSpc>
                <a:spcPts val="3360"/>
              </a:lnSpc>
            </a:pPr>
            <a:r>
              <a:rPr lang="en-US" sz="2800" b="1">
                <a:solidFill>
                  <a:srgbClr val="FF914D"/>
                </a:solidFill>
                <a:latin typeface="Telegraf Bold"/>
                <a:ea typeface="Telegraf Bold"/>
                <a:cs typeface="Telegraf Bold"/>
                <a:sym typeface="Telegraf Bold"/>
              </a:rPr>
              <a:t>Getting an average of 10 customers</a:t>
            </a:r>
          </a:p>
          <a:p>
            <a:pPr marL="0" lvl="0" indent="0" algn="l">
              <a:lnSpc>
                <a:spcPts val="3360"/>
              </a:lnSpc>
              <a:spcBef>
                <a:spcPct val="0"/>
              </a:spcBef>
            </a:pPr>
            <a:r>
              <a:rPr lang="en-US" sz="2800" b="1">
                <a:solidFill>
                  <a:srgbClr val="FF914D"/>
                </a:solidFill>
                <a:latin typeface="Telegraf Bold"/>
                <a:ea typeface="Telegraf Bold"/>
                <a:cs typeface="Telegraf Bold"/>
                <a:sym typeface="Telegraf Bold"/>
              </a:rPr>
              <a:t>per day in the last quarter</a:t>
            </a:r>
          </a:p>
        </p:txBody>
      </p:sp>
      <p:sp>
        <p:nvSpPr>
          <p:cNvPr id="6" name="AutoShape 6"/>
          <p:cNvSpPr/>
          <p:nvPr/>
        </p:nvSpPr>
        <p:spPr>
          <a:xfrm rot="-5400000">
            <a:off x="5598622" y="5351137"/>
            <a:ext cx="6705911" cy="0"/>
          </a:xfrm>
          <a:prstGeom prst="line">
            <a:avLst/>
          </a:prstGeom>
          <a:ln w="28575" cap="flat">
            <a:solidFill>
              <a:srgbClr val="D9D9D9"/>
            </a:solidFill>
            <a:prstDash val="solid"/>
            <a:headEnd type="none" w="sm" len="sm"/>
            <a:tailEnd type="none" w="sm" len="sm"/>
          </a:ln>
        </p:spPr>
      </p:sp>
      <p:sp>
        <p:nvSpPr>
          <p:cNvPr id="7" name="TextBox 7"/>
          <p:cNvSpPr txBox="1"/>
          <p:nvPr/>
        </p:nvSpPr>
        <p:spPr>
          <a:xfrm>
            <a:off x="9642140" y="1974369"/>
            <a:ext cx="7339012" cy="876300"/>
          </a:xfrm>
          <a:prstGeom prst="rect">
            <a:avLst/>
          </a:prstGeom>
        </p:spPr>
        <p:txBody>
          <a:bodyPr lIns="0" tIns="0" rIns="0" bIns="0" rtlCol="0" anchor="t">
            <a:spAutoFit/>
          </a:bodyPr>
          <a:lstStyle/>
          <a:p>
            <a:pPr algn="l">
              <a:lnSpc>
                <a:spcPts val="3360"/>
              </a:lnSpc>
            </a:pPr>
            <a:r>
              <a:rPr lang="en-US" sz="2800" b="1">
                <a:solidFill>
                  <a:srgbClr val="FF914D"/>
                </a:solidFill>
                <a:latin typeface="Telegraf Bold"/>
                <a:ea typeface="Telegraf Bold"/>
                <a:cs typeface="Telegraf Bold"/>
                <a:sym typeface="Telegraf Bold"/>
              </a:rPr>
              <a:t>The Company revenue increased</a:t>
            </a:r>
          </a:p>
          <a:p>
            <a:pPr marL="0" lvl="0" indent="0" algn="l">
              <a:lnSpc>
                <a:spcPts val="3360"/>
              </a:lnSpc>
              <a:spcBef>
                <a:spcPct val="0"/>
              </a:spcBef>
            </a:pPr>
            <a:r>
              <a:rPr lang="en-US" sz="2800" b="1">
                <a:solidFill>
                  <a:srgbClr val="FF914D"/>
                </a:solidFill>
                <a:latin typeface="Telegraf Bold"/>
                <a:ea typeface="Telegraf Bold"/>
                <a:cs typeface="Telegraf Bold"/>
                <a:sym typeface="Telegraf Bold"/>
              </a:rPr>
              <a:t>5% in the past year</a:t>
            </a:r>
          </a:p>
        </p:txBody>
      </p:sp>
      <p:sp>
        <p:nvSpPr>
          <p:cNvPr id="8" name="TextBox 8"/>
          <p:cNvSpPr txBox="1"/>
          <p:nvPr/>
        </p:nvSpPr>
        <p:spPr>
          <a:xfrm>
            <a:off x="9642140" y="3131656"/>
            <a:ext cx="6946565" cy="1544320"/>
          </a:xfrm>
          <a:prstGeom prst="rect">
            <a:avLst/>
          </a:prstGeom>
        </p:spPr>
        <p:txBody>
          <a:bodyPr lIns="0" tIns="0" rIns="0" bIns="0" rtlCol="0" anchor="t">
            <a:spAutoFit/>
          </a:bodyPr>
          <a:lstStyle/>
          <a:p>
            <a:pPr algn="just">
              <a:lnSpc>
                <a:spcPts val="3079"/>
              </a:lnSpc>
              <a:spcBef>
                <a:spcPct val="0"/>
              </a:spcBef>
            </a:pPr>
            <a:r>
              <a:rPr lang="en-US" sz="2199" dirty="0">
                <a:solidFill>
                  <a:srgbClr val="1B1B1B"/>
                </a:solidFill>
                <a:latin typeface="Open Sans"/>
                <a:ea typeface="Open Sans"/>
                <a:cs typeface="Open Sans"/>
                <a:sym typeface="Open Sans"/>
              </a:rPr>
              <a:t>Lorem ipsum dolor sit </a:t>
            </a:r>
            <a:r>
              <a:rPr lang="en-US" sz="2199" dirty="0" err="1">
                <a:solidFill>
                  <a:srgbClr val="1B1B1B"/>
                </a:solidFill>
                <a:latin typeface="Open Sans"/>
                <a:ea typeface="Open Sans"/>
                <a:cs typeface="Open Sans"/>
                <a:sym typeface="Open Sans"/>
              </a:rPr>
              <a:t>amet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consectetur</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adipiscing</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elit</a:t>
            </a:r>
            <a:r>
              <a:rPr lang="en-US" sz="2199" dirty="0">
                <a:solidFill>
                  <a:srgbClr val="1B1B1B"/>
                </a:solidFill>
                <a:latin typeface="Open Sans"/>
                <a:ea typeface="Open Sans"/>
                <a:cs typeface="Open Sans"/>
                <a:sym typeface="Open Sans"/>
              </a:rPr>
              <a:t>. Cras </a:t>
            </a:r>
            <a:r>
              <a:rPr lang="en-US" sz="2199" dirty="0" err="1">
                <a:solidFill>
                  <a:srgbClr val="1B1B1B"/>
                </a:solidFill>
                <a:latin typeface="Open Sans"/>
                <a:ea typeface="Open Sans"/>
                <a:cs typeface="Open Sans"/>
                <a:sym typeface="Open Sans"/>
              </a:rPr>
              <a:t>mattis</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nunc</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urna</a:t>
            </a:r>
            <a:r>
              <a:rPr lang="en-US" sz="2199" dirty="0">
                <a:solidFill>
                  <a:srgbClr val="1B1B1B"/>
                </a:solidFill>
                <a:latin typeface="Open Sans"/>
                <a:ea typeface="Open Sans"/>
                <a:cs typeface="Open Sans"/>
                <a:sym typeface="Open Sans"/>
              </a:rPr>
              <a:t>, sit </a:t>
            </a:r>
            <a:r>
              <a:rPr lang="en-US" sz="2199" dirty="0" err="1">
                <a:solidFill>
                  <a:srgbClr val="1B1B1B"/>
                </a:solidFill>
                <a:latin typeface="Open Sans"/>
                <a:ea typeface="Open Sans"/>
                <a:cs typeface="Open Sans"/>
                <a:sym typeface="Open Sans"/>
              </a:rPr>
              <a:t>amet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tincidunt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sem</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rhoncus</a:t>
            </a:r>
            <a:r>
              <a:rPr lang="en-US" sz="2199" dirty="0">
                <a:solidFill>
                  <a:srgbClr val="1B1B1B"/>
                </a:solidFill>
                <a:latin typeface="Open Sans"/>
                <a:ea typeface="Open Sans"/>
                <a:cs typeface="Open Sans"/>
                <a:sym typeface="Open Sans"/>
              </a:rPr>
              <a:t> id. </a:t>
            </a:r>
            <a:r>
              <a:rPr lang="en-US" sz="2199" dirty="0" err="1">
                <a:solidFill>
                  <a:srgbClr val="1B1B1B"/>
                </a:solidFill>
                <a:latin typeface="Open Sans"/>
                <a:ea typeface="Open Sans"/>
                <a:cs typeface="Open Sans"/>
                <a:sym typeface="Open Sans"/>
              </a:rPr>
              <a:t>Mauris</a:t>
            </a:r>
            <a:r>
              <a:rPr lang="en-US" sz="2199" dirty="0">
                <a:solidFill>
                  <a:srgbClr val="1B1B1B"/>
                </a:solidFill>
                <a:latin typeface="Open Sans"/>
                <a:ea typeface="Open Sans"/>
                <a:cs typeface="Open Sans"/>
                <a:sym typeface="Open Sans"/>
              </a:rPr>
              <a:t> et </a:t>
            </a:r>
            <a:r>
              <a:rPr lang="en-US" sz="2199" dirty="0" err="1">
                <a:solidFill>
                  <a:srgbClr val="1B1B1B"/>
                </a:solidFill>
                <a:latin typeface="Open Sans"/>
                <a:ea typeface="Open Sans"/>
                <a:cs typeface="Open Sans"/>
                <a:sym typeface="Open Sans"/>
              </a:rPr>
              <a:t>hendrerit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enim</a:t>
            </a:r>
            <a:r>
              <a:rPr lang="en-US" sz="2199" dirty="0">
                <a:solidFill>
                  <a:srgbClr val="1B1B1B"/>
                </a:solidFill>
                <a:latin typeface="Open Sans"/>
                <a:ea typeface="Open Sans"/>
                <a:cs typeface="Open Sans"/>
                <a:sym typeface="Open Sans"/>
              </a:rPr>
              <a:t>. Duis </a:t>
            </a:r>
            <a:r>
              <a:rPr lang="en-US" sz="2199" dirty="0" err="1">
                <a:solidFill>
                  <a:srgbClr val="1B1B1B"/>
                </a:solidFill>
                <a:latin typeface="Open Sans"/>
                <a:ea typeface="Open Sans"/>
                <a:cs typeface="Open Sans"/>
                <a:sym typeface="Open Sans"/>
              </a:rPr>
              <a:t>ut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viverra</a:t>
            </a:r>
            <a:r>
              <a:rPr lang="en-US" sz="2199" dirty="0">
                <a:solidFill>
                  <a:srgbClr val="1B1B1B"/>
                </a:solidFill>
                <a:latin typeface="Open Sans"/>
                <a:ea typeface="Open Sans"/>
                <a:cs typeface="Open Sans"/>
                <a:sym typeface="Open Sans"/>
              </a:rPr>
              <a:t> diam. </a:t>
            </a:r>
            <a:r>
              <a:rPr lang="en-US" sz="2199" dirty="0" err="1">
                <a:solidFill>
                  <a:srgbClr val="1B1B1B"/>
                </a:solidFill>
                <a:latin typeface="Open Sans"/>
                <a:ea typeface="Open Sans"/>
                <a:cs typeface="Open Sans"/>
                <a:sym typeface="Open Sans"/>
              </a:rPr>
              <a:t>Quisque</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ut</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tellus</a:t>
            </a:r>
            <a:r>
              <a:rPr lang="en-US" sz="2199" dirty="0">
                <a:solidFill>
                  <a:srgbClr val="1B1B1B"/>
                </a:solidFill>
                <a:latin typeface="Open Sans"/>
                <a:ea typeface="Open Sans"/>
                <a:cs typeface="Open Sans"/>
                <a:sym typeface="Open Sans"/>
              </a:rPr>
              <a:t> a ipsum </a:t>
            </a:r>
            <a:r>
              <a:rPr lang="en-US" sz="2199" dirty="0" err="1">
                <a:solidFill>
                  <a:srgbClr val="1B1B1B"/>
                </a:solidFill>
                <a:latin typeface="Open Sans"/>
                <a:ea typeface="Open Sans"/>
                <a:cs typeface="Open Sans"/>
                <a:sym typeface="Open Sans"/>
              </a:rPr>
              <a:t>ornare</a:t>
            </a:r>
            <a:r>
              <a:rPr lang="en-US" sz="2199" dirty="0">
                <a:solidFill>
                  <a:srgbClr val="1B1B1B"/>
                </a:solidFill>
                <a:latin typeface="Open Sans"/>
                <a:ea typeface="Open Sans"/>
                <a:cs typeface="Open Sans"/>
                <a:sym typeface="Open Sans"/>
              </a:rPr>
              <a:t> </a:t>
            </a:r>
            <a:r>
              <a:rPr lang="en-US" sz="2199" dirty="0" err="1">
                <a:solidFill>
                  <a:srgbClr val="1B1B1B"/>
                </a:solidFill>
                <a:latin typeface="Open Sans"/>
                <a:ea typeface="Open Sans"/>
                <a:cs typeface="Open Sans"/>
                <a:sym typeface="Open Sans"/>
              </a:rPr>
              <a:t>congue</a:t>
            </a:r>
            <a:r>
              <a:rPr lang="en-US" sz="2199" dirty="0">
                <a:solidFill>
                  <a:srgbClr val="1B1B1B"/>
                </a:solidFill>
                <a:latin typeface="Open Sans"/>
                <a:ea typeface="Open Sans"/>
                <a:cs typeface="Open Sans"/>
                <a:sym typeface="Open Sans"/>
              </a:rPr>
              <a:t>.</a:t>
            </a:r>
          </a:p>
        </p:txBody>
      </p:sp>
      <p:sp>
        <p:nvSpPr>
          <p:cNvPr id="9" name="AutoShape 9"/>
          <p:cNvSpPr/>
          <p:nvPr/>
        </p:nvSpPr>
        <p:spPr>
          <a:xfrm>
            <a:off x="8927765" y="5352251"/>
            <a:ext cx="7660940" cy="0"/>
          </a:xfrm>
          <a:prstGeom prst="line">
            <a:avLst/>
          </a:prstGeom>
          <a:ln w="28575" cap="flat">
            <a:solidFill>
              <a:srgbClr val="D9D9D9"/>
            </a:solidFill>
            <a:prstDash val="solid"/>
            <a:headEnd type="none" w="sm" len="sm"/>
            <a:tailEnd type="none" w="sm" len="sm"/>
          </a:ln>
        </p:spPr>
      </p:sp>
      <p:sp>
        <p:nvSpPr>
          <p:cNvPr id="10" name="AutoShape 10"/>
          <p:cNvSpPr/>
          <p:nvPr/>
        </p:nvSpPr>
        <p:spPr>
          <a:xfrm>
            <a:off x="1314450" y="4528339"/>
            <a:ext cx="2107821" cy="0"/>
          </a:xfrm>
          <a:prstGeom prst="line">
            <a:avLst/>
          </a:prstGeom>
          <a:ln w="190500" cap="rnd">
            <a:solidFill>
              <a:srgbClr val="004AAD"/>
            </a:solidFill>
            <a:prstDash val="solid"/>
            <a:headEnd type="none" w="sm" len="sm"/>
            <a:tailEnd type="none" w="sm" len="sm"/>
          </a:ln>
        </p:spPr>
      </p:sp>
      <p:sp>
        <p:nvSpPr>
          <p:cNvPr id="11" name="TextBox 11"/>
          <p:cNvSpPr txBox="1"/>
          <p:nvPr/>
        </p:nvSpPr>
        <p:spPr>
          <a:xfrm>
            <a:off x="1314450" y="7174060"/>
            <a:ext cx="6946565" cy="1544320"/>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431773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04AAD"/>
        </a:solidFill>
        <a:effectLst/>
      </p:bgPr>
    </p:bg>
    <p:spTree>
      <p:nvGrpSpPr>
        <p:cNvPr id="1" name=""/>
        <p:cNvGrpSpPr/>
        <p:nvPr/>
      </p:nvGrpSpPr>
      <p:grpSpPr>
        <a:xfrm>
          <a:off x="0" y="0"/>
          <a:ext cx="0" cy="0"/>
          <a:chOff x="0" y="0"/>
          <a:chExt cx="0" cy="0"/>
        </a:xfrm>
      </p:grpSpPr>
      <p:grpSp>
        <p:nvGrpSpPr>
          <p:cNvPr id="2" name="Group 2"/>
          <p:cNvGrpSpPr/>
          <p:nvPr/>
        </p:nvGrpSpPr>
        <p:grpSpPr>
          <a:xfrm>
            <a:off x="-204527" y="6658120"/>
            <a:ext cx="9095099" cy="3861982"/>
            <a:chOff x="0" y="0"/>
            <a:chExt cx="2395417" cy="1017147"/>
          </a:xfrm>
        </p:grpSpPr>
        <p:sp>
          <p:nvSpPr>
            <p:cNvPr id="3" name="Freeform 3"/>
            <p:cNvSpPr/>
            <p:nvPr/>
          </p:nvSpPr>
          <p:spPr>
            <a:xfrm>
              <a:off x="0" y="0"/>
              <a:ext cx="2395417" cy="1017147"/>
            </a:xfrm>
            <a:custGeom>
              <a:avLst/>
              <a:gdLst/>
              <a:ahLst/>
              <a:cxnLst/>
              <a:rect l="l" t="t" r="r" b="b"/>
              <a:pathLst>
                <a:path w="2395417" h="1017147">
                  <a:moveTo>
                    <a:pt x="0" y="0"/>
                  </a:moveTo>
                  <a:lnTo>
                    <a:pt x="2395417" y="0"/>
                  </a:lnTo>
                  <a:lnTo>
                    <a:pt x="2395417" y="1017147"/>
                  </a:lnTo>
                  <a:lnTo>
                    <a:pt x="0" y="1017147"/>
                  </a:lnTo>
                  <a:close/>
                </a:path>
              </a:pathLst>
            </a:custGeom>
            <a:solidFill>
              <a:srgbClr val="D9D9D9"/>
            </a:solidFill>
          </p:spPr>
        </p:sp>
        <p:sp>
          <p:nvSpPr>
            <p:cNvPr id="4" name="TextBox 4"/>
            <p:cNvSpPr txBox="1"/>
            <p:nvPr/>
          </p:nvSpPr>
          <p:spPr>
            <a:xfrm>
              <a:off x="0" y="-38100"/>
              <a:ext cx="2395417" cy="105524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890572" y="-83974"/>
            <a:ext cx="9397428" cy="10454948"/>
          </a:xfrm>
          <a:custGeom>
            <a:avLst/>
            <a:gdLst/>
            <a:ahLst/>
            <a:cxnLst/>
            <a:rect l="l" t="t" r="r" b="b"/>
            <a:pathLst>
              <a:path w="9397428" h="10454948">
                <a:moveTo>
                  <a:pt x="0" y="0"/>
                </a:moveTo>
                <a:lnTo>
                  <a:pt x="9397428" y="0"/>
                </a:lnTo>
                <a:lnTo>
                  <a:pt x="9397428" y="10454948"/>
                </a:lnTo>
                <a:lnTo>
                  <a:pt x="0" y="10454948"/>
                </a:lnTo>
                <a:lnTo>
                  <a:pt x="0" y="0"/>
                </a:lnTo>
                <a:close/>
              </a:path>
            </a:pathLst>
          </a:custGeom>
          <a:blipFill>
            <a:blip r:embed="rId2"/>
            <a:stretch>
              <a:fillRect t="-16610" b="-18216"/>
            </a:stretch>
          </a:blipFill>
        </p:spPr>
      </p:sp>
      <p:sp>
        <p:nvSpPr>
          <p:cNvPr id="6" name="TextBox 6"/>
          <p:cNvSpPr txBox="1"/>
          <p:nvPr/>
        </p:nvSpPr>
        <p:spPr>
          <a:xfrm>
            <a:off x="1028700" y="990600"/>
            <a:ext cx="7861872" cy="1219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FFFFFF"/>
                </a:solidFill>
                <a:latin typeface="Telegraf Bold"/>
                <a:ea typeface="Telegraf Bold"/>
                <a:cs typeface="Telegraf Bold"/>
                <a:sym typeface="Telegraf Bold"/>
              </a:rPr>
              <a:t>Key Updates</a:t>
            </a:r>
          </a:p>
        </p:txBody>
      </p:sp>
      <p:sp>
        <p:nvSpPr>
          <p:cNvPr id="7" name="TextBox 7"/>
          <p:cNvSpPr txBox="1"/>
          <p:nvPr/>
        </p:nvSpPr>
        <p:spPr>
          <a:xfrm>
            <a:off x="1028700" y="7695638"/>
            <a:ext cx="6871262" cy="1544320"/>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pic>
        <p:nvPicPr>
          <p:cNvPr id="8" name="Picture 8"/>
          <p:cNvPicPr>
            <a:picLocks noChangeAspect="1"/>
          </p:cNvPicPr>
          <p:nvPr/>
        </p:nvPicPr>
        <p:blipFill>
          <a:blip r:embed="rId3"/>
          <a:stretch>
            <a:fillRect/>
          </a:stretch>
        </p:blipFill>
        <p:spPr>
          <a:xfrm>
            <a:off x="346668" y="4191523"/>
            <a:ext cx="8184386" cy="2175759"/>
          </a:xfrm>
          <a:prstGeom prst="rect">
            <a:avLst/>
          </a:prstGeom>
        </p:spPr>
      </p:pic>
      <p:sp>
        <p:nvSpPr>
          <p:cNvPr id="9" name="TextBox 9"/>
          <p:cNvSpPr txBox="1"/>
          <p:nvPr/>
        </p:nvSpPr>
        <p:spPr>
          <a:xfrm>
            <a:off x="1028700" y="3748800"/>
            <a:ext cx="6871262" cy="819150"/>
          </a:xfrm>
          <a:prstGeom prst="rect">
            <a:avLst/>
          </a:prstGeom>
        </p:spPr>
        <p:txBody>
          <a:bodyPr lIns="0" tIns="0" rIns="0" bIns="0" rtlCol="0" anchor="t">
            <a:spAutoFit/>
          </a:bodyPr>
          <a:lstStyle/>
          <a:p>
            <a:pPr algn="l">
              <a:lnSpc>
                <a:spcPts val="3120"/>
              </a:lnSpc>
            </a:pPr>
            <a:r>
              <a:rPr lang="en-US" sz="2600" b="1">
                <a:solidFill>
                  <a:srgbClr val="FFFFFF"/>
                </a:solidFill>
                <a:latin typeface="Telegraf Bold"/>
                <a:ea typeface="Telegraf Bold"/>
                <a:cs typeface="Telegraf Bold"/>
                <a:sym typeface="Telegraf Bold"/>
              </a:rPr>
              <a:t>Our company is making progress</a:t>
            </a:r>
          </a:p>
          <a:p>
            <a:pPr marL="0" lvl="0" indent="0" algn="l">
              <a:lnSpc>
                <a:spcPts val="3120"/>
              </a:lnSpc>
              <a:spcBef>
                <a:spcPct val="0"/>
              </a:spcBef>
            </a:pPr>
            <a:r>
              <a:rPr lang="en-US" sz="2600" b="1">
                <a:solidFill>
                  <a:srgbClr val="FFFFFF"/>
                </a:solidFill>
                <a:latin typeface="Telegraf Bold"/>
                <a:ea typeface="Telegraf Bold"/>
                <a:cs typeface="Telegraf Bold"/>
                <a:sym typeface="Telegraf Bold"/>
              </a:rPr>
              <a:t>and more stable income</a:t>
            </a:r>
          </a:p>
        </p:txBody>
      </p:sp>
      <p:sp>
        <p:nvSpPr>
          <p:cNvPr id="10" name="AutoShape 10"/>
          <p:cNvSpPr/>
          <p:nvPr/>
        </p:nvSpPr>
        <p:spPr>
          <a:xfrm>
            <a:off x="1028700" y="2766404"/>
            <a:ext cx="6871262" cy="0"/>
          </a:xfrm>
          <a:prstGeom prst="line">
            <a:avLst/>
          </a:prstGeom>
          <a:ln w="47625" cap="flat">
            <a:solidFill>
              <a:srgbClr val="FFFFFF"/>
            </a:solidFill>
            <a:prstDash val="solid"/>
            <a:headEnd type="none" w="sm" len="sm"/>
            <a:tailEnd type="none" w="sm" len="sm"/>
          </a:ln>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p:cNvSpPr/>
          <p:nvPr/>
        </p:nvSpPr>
        <p:spPr>
          <a:xfrm>
            <a:off x="1274532" y="3201396"/>
            <a:ext cx="15317038" cy="0"/>
          </a:xfrm>
          <a:prstGeom prst="line">
            <a:avLst/>
          </a:prstGeom>
          <a:ln w="47625" cap="flat">
            <a:solidFill>
              <a:srgbClr val="D9D9D9"/>
            </a:solidFill>
            <a:prstDash val="solid"/>
            <a:headEnd type="none" w="sm" len="sm"/>
            <a:tailEnd type="none" w="sm" len="sm"/>
          </a:ln>
        </p:spPr>
      </p:sp>
      <p:grpSp>
        <p:nvGrpSpPr>
          <p:cNvPr id="3" name="Group 3"/>
          <p:cNvGrpSpPr/>
          <p:nvPr/>
        </p:nvGrpSpPr>
        <p:grpSpPr>
          <a:xfrm>
            <a:off x="1274532" y="3064736"/>
            <a:ext cx="766436" cy="320944"/>
            <a:chOff x="0" y="0"/>
            <a:chExt cx="201860" cy="84528"/>
          </a:xfrm>
        </p:grpSpPr>
        <p:sp>
          <p:nvSpPr>
            <p:cNvPr id="4" name="Freeform 4"/>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sp>
        <p:sp>
          <p:nvSpPr>
            <p:cNvPr id="5" name="TextBox 5"/>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5375580" y="3064736"/>
            <a:ext cx="766436" cy="320944"/>
            <a:chOff x="0" y="0"/>
            <a:chExt cx="201860" cy="84528"/>
          </a:xfrm>
        </p:grpSpPr>
        <p:sp>
          <p:nvSpPr>
            <p:cNvPr id="7" name="Freeform 7"/>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sp>
        <p:sp>
          <p:nvSpPr>
            <p:cNvPr id="8" name="TextBox 8"/>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9469538" y="3064736"/>
            <a:ext cx="766436" cy="320944"/>
            <a:chOff x="0" y="0"/>
            <a:chExt cx="201860" cy="84528"/>
          </a:xfrm>
        </p:grpSpPr>
        <p:sp>
          <p:nvSpPr>
            <p:cNvPr id="10" name="Freeform 10"/>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sp>
        <p:sp>
          <p:nvSpPr>
            <p:cNvPr id="11" name="TextBox 11"/>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grpSp>
        <p:nvGrpSpPr>
          <p:cNvPr id="12" name="Group 12"/>
          <p:cNvGrpSpPr/>
          <p:nvPr/>
        </p:nvGrpSpPr>
        <p:grpSpPr>
          <a:xfrm>
            <a:off x="13574161" y="3064736"/>
            <a:ext cx="766436" cy="320944"/>
            <a:chOff x="0" y="0"/>
            <a:chExt cx="201860" cy="84528"/>
          </a:xfrm>
        </p:grpSpPr>
        <p:sp>
          <p:nvSpPr>
            <p:cNvPr id="13" name="Freeform 13"/>
            <p:cNvSpPr/>
            <p:nvPr/>
          </p:nvSpPr>
          <p:spPr>
            <a:xfrm>
              <a:off x="0" y="0"/>
              <a:ext cx="201860" cy="84528"/>
            </a:xfrm>
            <a:custGeom>
              <a:avLst/>
              <a:gdLst/>
              <a:ahLst/>
              <a:cxnLst/>
              <a:rect l="l" t="t" r="r" b="b"/>
              <a:pathLst>
                <a:path w="201860" h="84528">
                  <a:moveTo>
                    <a:pt x="42264" y="0"/>
                  </a:moveTo>
                  <a:lnTo>
                    <a:pt x="159596" y="0"/>
                  </a:lnTo>
                  <a:cubicBezTo>
                    <a:pt x="182937" y="0"/>
                    <a:pt x="201860" y="18922"/>
                    <a:pt x="201860" y="42264"/>
                  </a:cubicBezTo>
                  <a:lnTo>
                    <a:pt x="201860" y="42264"/>
                  </a:lnTo>
                  <a:cubicBezTo>
                    <a:pt x="201860" y="65606"/>
                    <a:pt x="182937" y="84528"/>
                    <a:pt x="159596" y="84528"/>
                  </a:cubicBezTo>
                  <a:lnTo>
                    <a:pt x="42264" y="84528"/>
                  </a:lnTo>
                  <a:cubicBezTo>
                    <a:pt x="18922" y="84528"/>
                    <a:pt x="0" y="65606"/>
                    <a:pt x="0" y="42264"/>
                  </a:cubicBezTo>
                  <a:lnTo>
                    <a:pt x="0" y="42264"/>
                  </a:lnTo>
                  <a:cubicBezTo>
                    <a:pt x="0" y="18922"/>
                    <a:pt x="18922" y="0"/>
                    <a:pt x="42264" y="0"/>
                  </a:cubicBezTo>
                  <a:close/>
                </a:path>
              </a:pathLst>
            </a:custGeom>
            <a:solidFill>
              <a:srgbClr val="FF914D"/>
            </a:solidFill>
          </p:spPr>
        </p:sp>
        <p:sp>
          <p:nvSpPr>
            <p:cNvPr id="14" name="TextBox 14"/>
            <p:cNvSpPr txBox="1"/>
            <p:nvPr/>
          </p:nvSpPr>
          <p:spPr>
            <a:xfrm>
              <a:off x="0" y="-38100"/>
              <a:ext cx="201860" cy="122628"/>
            </a:xfrm>
            <a:prstGeom prst="rect">
              <a:avLst/>
            </a:prstGeom>
          </p:spPr>
          <p:txBody>
            <a:bodyPr lIns="50800" tIns="50800" rIns="50800" bIns="50800" rtlCol="0" anchor="ctr"/>
            <a:lstStyle/>
            <a:p>
              <a:pPr algn="ctr">
                <a:lnSpc>
                  <a:spcPts val="2999"/>
                </a:lnSpc>
              </a:pPr>
              <a:endParaRPr/>
            </a:p>
          </p:txBody>
        </p:sp>
      </p:grpSp>
      <p:sp>
        <p:nvSpPr>
          <p:cNvPr id="15" name="TextBox 15"/>
          <p:cNvSpPr txBox="1"/>
          <p:nvPr/>
        </p:nvSpPr>
        <p:spPr>
          <a:xfrm>
            <a:off x="1274532" y="990600"/>
            <a:ext cx="10045251" cy="1219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004AAD"/>
                </a:solidFill>
                <a:latin typeface="Telegraf Bold"/>
                <a:ea typeface="Telegraf Bold"/>
                <a:cs typeface="Telegraf Bold"/>
                <a:sym typeface="Telegraf Bold"/>
              </a:rPr>
              <a:t>Working Timeline</a:t>
            </a:r>
          </a:p>
        </p:txBody>
      </p:sp>
      <p:sp>
        <p:nvSpPr>
          <p:cNvPr id="16" name="TextBox 16"/>
          <p:cNvSpPr txBox="1"/>
          <p:nvPr/>
        </p:nvSpPr>
        <p:spPr>
          <a:xfrm>
            <a:off x="5375580" y="3807416"/>
            <a:ext cx="1532872" cy="990600"/>
          </a:xfrm>
          <a:prstGeom prst="rect">
            <a:avLst/>
          </a:prstGeom>
        </p:spPr>
        <p:txBody>
          <a:bodyPr lIns="0" tIns="0" rIns="0" bIns="0" rtlCol="0" anchor="t">
            <a:spAutoFit/>
          </a:bodyPr>
          <a:lstStyle/>
          <a:p>
            <a:pPr marL="0" lvl="0" indent="0" algn="l">
              <a:lnSpc>
                <a:spcPts val="7200"/>
              </a:lnSpc>
              <a:spcBef>
                <a:spcPct val="0"/>
              </a:spcBef>
            </a:pPr>
            <a:r>
              <a:rPr lang="en-US" sz="6000" b="1">
                <a:solidFill>
                  <a:srgbClr val="004AAD"/>
                </a:solidFill>
                <a:latin typeface="Telegraf Bold"/>
                <a:ea typeface="Telegraf Bold"/>
                <a:cs typeface="Telegraf Bold"/>
                <a:sym typeface="Telegraf Bold"/>
              </a:rPr>
              <a:t>Q2</a:t>
            </a:r>
          </a:p>
        </p:txBody>
      </p:sp>
      <p:sp>
        <p:nvSpPr>
          <p:cNvPr id="17" name="TextBox 17"/>
          <p:cNvSpPr txBox="1"/>
          <p:nvPr/>
        </p:nvSpPr>
        <p:spPr>
          <a:xfrm>
            <a:off x="5375580" y="5588591"/>
            <a:ext cx="3217658" cy="666750"/>
          </a:xfrm>
          <a:prstGeom prst="rect">
            <a:avLst/>
          </a:prstGeom>
        </p:spPr>
        <p:txBody>
          <a:bodyPr lIns="0" tIns="0" rIns="0" bIns="0" rtlCol="0" anchor="t">
            <a:spAutoFit/>
          </a:bodyPr>
          <a:lstStyle/>
          <a:p>
            <a:pPr algn="l">
              <a:lnSpc>
                <a:spcPts val="2639"/>
              </a:lnSpc>
            </a:pPr>
            <a:r>
              <a:rPr lang="en-US" sz="2199">
                <a:solidFill>
                  <a:srgbClr val="000000"/>
                </a:solidFill>
                <a:latin typeface="Open Sans"/>
                <a:ea typeface="Open Sans"/>
                <a:cs typeface="Open Sans"/>
                <a:sym typeface="Open Sans"/>
              </a:rPr>
              <a:t>Hires 30+ Employee</a:t>
            </a:r>
          </a:p>
          <a:p>
            <a:pPr marL="0" lvl="0" indent="0" algn="l">
              <a:lnSpc>
                <a:spcPts val="2639"/>
              </a:lnSpc>
              <a:spcBef>
                <a:spcPct val="0"/>
              </a:spcBef>
            </a:pPr>
            <a:r>
              <a:rPr lang="en-US" sz="2199">
                <a:solidFill>
                  <a:srgbClr val="000000"/>
                </a:solidFill>
                <a:latin typeface="Open Sans"/>
                <a:ea typeface="Open Sans"/>
                <a:cs typeface="Open Sans"/>
                <a:sym typeface="Open Sans"/>
              </a:rPr>
              <a:t>For New Divison</a:t>
            </a:r>
          </a:p>
        </p:txBody>
      </p:sp>
      <p:sp>
        <p:nvSpPr>
          <p:cNvPr id="18" name="TextBox 18"/>
          <p:cNvSpPr txBox="1"/>
          <p:nvPr/>
        </p:nvSpPr>
        <p:spPr>
          <a:xfrm>
            <a:off x="5375580" y="4928985"/>
            <a:ext cx="3217658" cy="485775"/>
          </a:xfrm>
          <a:prstGeom prst="rect">
            <a:avLst/>
          </a:prstGeom>
        </p:spPr>
        <p:txBody>
          <a:bodyPr lIns="0" tIns="0" rIns="0" bIns="0" rtlCol="0" anchor="t">
            <a:spAutoFit/>
          </a:bodyPr>
          <a:lstStyle/>
          <a:p>
            <a:pPr marL="0" lvl="0" indent="0" algn="l">
              <a:lnSpc>
                <a:spcPts val="3599"/>
              </a:lnSpc>
              <a:spcBef>
                <a:spcPct val="0"/>
              </a:spcBef>
            </a:pPr>
            <a:r>
              <a:rPr lang="en-US" sz="2999" b="1">
                <a:solidFill>
                  <a:srgbClr val="FF914D"/>
                </a:solidFill>
                <a:latin typeface="Telegraf Bold"/>
                <a:ea typeface="Telegraf Bold"/>
                <a:cs typeface="Telegraf Bold"/>
                <a:sym typeface="Telegraf Bold"/>
              </a:rPr>
              <a:t>New Division</a:t>
            </a:r>
          </a:p>
        </p:txBody>
      </p:sp>
      <p:sp>
        <p:nvSpPr>
          <p:cNvPr id="19" name="TextBox 19"/>
          <p:cNvSpPr txBox="1"/>
          <p:nvPr/>
        </p:nvSpPr>
        <p:spPr>
          <a:xfrm>
            <a:off x="13574161" y="3807416"/>
            <a:ext cx="1532872" cy="990600"/>
          </a:xfrm>
          <a:prstGeom prst="rect">
            <a:avLst/>
          </a:prstGeom>
        </p:spPr>
        <p:txBody>
          <a:bodyPr lIns="0" tIns="0" rIns="0" bIns="0" rtlCol="0" anchor="t">
            <a:spAutoFit/>
          </a:bodyPr>
          <a:lstStyle/>
          <a:p>
            <a:pPr marL="0" lvl="0" indent="0" algn="l">
              <a:lnSpc>
                <a:spcPts val="7200"/>
              </a:lnSpc>
              <a:spcBef>
                <a:spcPct val="0"/>
              </a:spcBef>
            </a:pPr>
            <a:r>
              <a:rPr lang="en-US" sz="6000" b="1">
                <a:solidFill>
                  <a:srgbClr val="004AAD"/>
                </a:solidFill>
                <a:latin typeface="Telegraf Bold"/>
                <a:ea typeface="Telegraf Bold"/>
                <a:cs typeface="Telegraf Bold"/>
                <a:sym typeface="Telegraf Bold"/>
              </a:rPr>
              <a:t>Q4</a:t>
            </a:r>
          </a:p>
        </p:txBody>
      </p:sp>
      <p:sp>
        <p:nvSpPr>
          <p:cNvPr id="20" name="TextBox 20"/>
          <p:cNvSpPr txBox="1"/>
          <p:nvPr/>
        </p:nvSpPr>
        <p:spPr>
          <a:xfrm>
            <a:off x="13574161" y="5588591"/>
            <a:ext cx="3439307" cy="666750"/>
          </a:xfrm>
          <a:prstGeom prst="rect">
            <a:avLst/>
          </a:prstGeom>
        </p:spPr>
        <p:txBody>
          <a:bodyPr lIns="0" tIns="0" rIns="0" bIns="0" rtlCol="0" anchor="t">
            <a:spAutoFit/>
          </a:bodyPr>
          <a:lstStyle/>
          <a:p>
            <a:pPr algn="l">
              <a:lnSpc>
                <a:spcPts val="2639"/>
              </a:lnSpc>
            </a:pPr>
            <a:r>
              <a:rPr lang="en-US" sz="2199">
                <a:solidFill>
                  <a:srgbClr val="000000"/>
                </a:solidFill>
                <a:latin typeface="Open Sans"/>
                <a:ea typeface="Open Sans"/>
                <a:cs typeface="Open Sans"/>
                <a:sym typeface="Open Sans"/>
              </a:rPr>
              <a:t>Get new investors and</a:t>
            </a:r>
          </a:p>
          <a:p>
            <a:pPr marL="0" lvl="0" indent="0" algn="l">
              <a:lnSpc>
                <a:spcPts val="2639"/>
              </a:lnSpc>
              <a:spcBef>
                <a:spcPct val="0"/>
              </a:spcBef>
            </a:pPr>
            <a:r>
              <a:rPr lang="en-US" sz="2199">
                <a:solidFill>
                  <a:srgbClr val="000000"/>
                </a:solidFill>
                <a:latin typeface="Open Sans"/>
                <a:ea typeface="Open Sans"/>
                <a:cs typeface="Open Sans"/>
                <a:sym typeface="Open Sans"/>
              </a:rPr>
              <a:t>business partner</a:t>
            </a:r>
          </a:p>
        </p:txBody>
      </p:sp>
      <p:sp>
        <p:nvSpPr>
          <p:cNvPr id="21" name="TextBox 21"/>
          <p:cNvSpPr txBox="1"/>
          <p:nvPr/>
        </p:nvSpPr>
        <p:spPr>
          <a:xfrm>
            <a:off x="13574161" y="4928985"/>
            <a:ext cx="3017409" cy="485775"/>
          </a:xfrm>
          <a:prstGeom prst="rect">
            <a:avLst/>
          </a:prstGeom>
        </p:spPr>
        <p:txBody>
          <a:bodyPr lIns="0" tIns="0" rIns="0" bIns="0" rtlCol="0" anchor="t">
            <a:spAutoFit/>
          </a:bodyPr>
          <a:lstStyle/>
          <a:p>
            <a:pPr marL="0" lvl="0" indent="0" algn="l">
              <a:lnSpc>
                <a:spcPts val="3599"/>
              </a:lnSpc>
              <a:spcBef>
                <a:spcPct val="0"/>
              </a:spcBef>
            </a:pPr>
            <a:r>
              <a:rPr lang="en-US" sz="2999" b="1">
                <a:solidFill>
                  <a:srgbClr val="FF914D"/>
                </a:solidFill>
                <a:latin typeface="Telegraf Bold"/>
                <a:ea typeface="Telegraf Bold"/>
                <a:cs typeface="Telegraf Bold"/>
                <a:sym typeface="Telegraf Bold"/>
              </a:rPr>
              <a:t>New Investor</a:t>
            </a:r>
          </a:p>
        </p:txBody>
      </p:sp>
      <p:sp>
        <p:nvSpPr>
          <p:cNvPr id="22" name="TextBox 22"/>
          <p:cNvSpPr txBox="1"/>
          <p:nvPr/>
        </p:nvSpPr>
        <p:spPr>
          <a:xfrm>
            <a:off x="9469538" y="3807416"/>
            <a:ext cx="1532872" cy="990600"/>
          </a:xfrm>
          <a:prstGeom prst="rect">
            <a:avLst/>
          </a:prstGeom>
        </p:spPr>
        <p:txBody>
          <a:bodyPr lIns="0" tIns="0" rIns="0" bIns="0" rtlCol="0" anchor="t">
            <a:spAutoFit/>
          </a:bodyPr>
          <a:lstStyle/>
          <a:p>
            <a:pPr marL="0" lvl="0" indent="0" algn="l">
              <a:lnSpc>
                <a:spcPts val="7200"/>
              </a:lnSpc>
              <a:spcBef>
                <a:spcPct val="0"/>
              </a:spcBef>
            </a:pPr>
            <a:r>
              <a:rPr lang="en-US" sz="6000" b="1">
                <a:solidFill>
                  <a:srgbClr val="004AAD"/>
                </a:solidFill>
                <a:latin typeface="Telegraf Bold"/>
                <a:ea typeface="Telegraf Bold"/>
                <a:cs typeface="Telegraf Bold"/>
                <a:sym typeface="Telegraf Bold"/>
              </a:rPr>
              <a:t>Q3</a:t>
            </a:r>
          </a:p>
        </p:txBody>
      </p:sp>
      <p:sp>
        <p:nvSpPr>
          <p:cNvPr id="23" name="TextBox 23"/>
          <p:cNvSpPr txBox="1"/>
          <p:nvPr/>
        </p:nvSpPr>
        <p:spPr>
          <a:xfrm>
            <a:off x="9469538" y="5588591"/>
            <a:ext cx="3558111" cy="666750"/>
          </a:xfrm>
          <a:prstGeom prst="rect">
            <a:avLst/>
          </a:prstGeom>
        </p:spPr>
        <p:txBody>
          <a:bodyPr lIns="0" tIns="0" rIns="0" bIns="0" rtlCol="0" anchor="t">
            <a:spAutoFit/>
          </a:bodyPr>
          <a:lstStyle/>
          <a:p>
            <a:pPr marL="0" lvl="0" indent="0" algn="l">
              <a:lnSpc>
                <a:spcPts val="2639"/>
              </a:lnSpc>
              <a:spcBef>
                <a:spcPct val="0"/>
              </a:spcBef>
            </a:pPr>
            <a:r>
              <a:rPr lang="en-US" sz="2199">
                <a:solidFill>
                  <a:srgbClr val="000000"/>
                </a:solidFill>
                <a:latin typeface="Open Sans"/>
                <a:ea typeface="Open Sans"/>
                <a:cs typeface="Open Sans"/>
                <a:sym typeface="Open Sans"/>
              </a:rPr>
              <a:t>Expand market reach multiple areas</a:t>
            </a:r>
          </a:p>
        </p:txBody>
      </p:sp>
      <p:sp>
        <p:nvSpPr>
          <p:cNvPr id="24" name="TextBox 24"/>
          <p:cNvSpPr txBox="1"/>
          <p:nvPr/>
        </p:nvSpPr>
        <p:spPr>
          <a:xfrm>
            <a:off x="9498842" y="4928985"/>
            <a:ext cx="2855538" cy="485775"/>
          </a:xfrm>
          <a:prstGeom prst="rect">
            <a:avLst/>
          </a:prstGeom>
        </p:spPr>
        <p:txBody>
          <a:bodyPr lIns="0" tIns="0" rIns="0" bIns="0" rtlCol="0" anchor="t">
            <a:spAutoFit/>
          </a:bodyPr>
          <a:lstStyle/>
          <a:p>
            <a:pPr marL="0" lvl="0" indent="0" algn="l">
              <a:lnSpc>
                <a:spcPts val="3599"/>
              </a:lnSpc>
              <a:spcBef>
                <a:spcPct val="0"/>
              </a:spcBef>
            </a:pPr>
            <a:r>
              <a:rPr lang="en-US" sz="2999" b="1">
                <a:solidFill>
                  <a:srgbClr val="FF914D"/>
                </a:solidFill>
                <a:latin typeface="Telegraf Bold"/>
                <a:ea typeface="Telegraf Bold"/>
                <a:cs typeface="Telegraf Bold"/>
                <a:sym typeface="Telegraf Bold"/>
              </a:rPr>
              <a:t>New Market</a:t>
            </a:r>
          </a:p>
        </p:txBody>
      </p:sp>
      <p:sp>
        <p:nvSpPr>
          <p:cNvPr id="25" name="TextBox 25"/>
          <p:cNvSpPr txBox="1"/>
          <p:nvPr/>
        </p:nvSpPr>
        <p:spPr>
          <a:xfrm>
            <a:off x="1274532" y="5588591"/>
            <a:ext cx="3224748" cy="666750"/>
          </a:xfrm>
          <a:prstGeom prst="rect">
            <a:avLst/>
          </a:prstGeom>
        </p:spPr>
        <p:txBody>
          <a:bodyPr lIns="0" tIns="0" rIns="0" bIns="0" rtlCol="0" anchor="t">
            <a:spAutoFit/>
          </a:bodyPr>
          <a:lstStyle/>
          <a:p>
            <a:pPr marL="0" lvl="0" indent="0" algn="l">
              <a:lnSpc>
                <a:spcPts val="2639"/>
              </a:lnSpc>
              <a:spcBef>
                <a:spcPct val="0"/>
              </a:spcBef>
            </a:pPr>
            <a:r>
              <a:rPr lang="en-US" sz="2199">
                <a:solidFill>
                  <a:srgbClr val="000000"/>
                </a:solidFill>
                <a:latin typeface="Open Sans"/>
                <a:ea typeface="Open Sans"/>
                <a:cs typeface="Open Sans"/>
                <a:sym typeface="Open Sans"/>
              </a:rPr>
              <a:t>Working with Remote Method / Online</a:t>
            </a:r>
          </a:p>
        </p:txBody>
      </p:sp>
      <p:sp>
        <p:nvSpPr>
          <p:cNvPr id="26" name="TextBox 26"/>
          <p:cNvSpPr txBox="1"/>
          <p:nvPr/>
        </p:nvSpPr>
        <p:spPr>
          <a:xfrm>
            <a:off x="1274532" y="4921841"/>
            <a:ext cx="2767548" cy="485775"/>
          </a:xfrm>
          <a:prstGeom prst="rect">
            <a:avLst/>
          </a:prstGeom>
        </p:spPr>
        <p:txBody>
          <a:bodyPr lIns="0" tIns="0" rIns="0" bIns="0" rtlCol="0" anchor="t">
            <a:spAutoFit/>
          </a:bodyPr>
          <a:lstStyle/>
          <a:p>
            <a:pPr marL="0" lvl="0" indent="0" algn="l">
              <a:lnSpc>
                <a:spcPts val="3599"/>
              </a:lnSpc>
              <a:spcBef>
                <a:spcPct val="0"/>
              </a:spcBef>
            </a:pPr>
            <a:r>
              <a:rPr lang="en-US" sz="2999" b="1">
                <a:solidFill>
                  <a:srgbClr val="FF914D"/>
                </a:solidFill>
                <a:latin typeface="Telegraf Bold"/>
                <a:ea typeface="Telegraf Bold"/>
                <a:cs typeface="Telegraf Bold"/>
                <a:sym typeface="Telegraf Bold"/>
              </a:rPr>
              <a:t>New Normal</a:t>
            </a:r>
          </a:p>
        </p:txBody>
      </p:sp>
      <p:sp>
        <p:nvSpPr>
          <p:cNvPr id="27" name="TextBox 27"/>
          <p:cNvSpPr txBox="1"/>
          <p:nvPr/>
        </p:nvSpPr>
        <p:spPr>
          <a:xfrm>
            <a:off x="1274532" y="3807416"/>
            <a:ext cx="1532872" cy="990600"/>
          </a:xfrm>
          <a:prstGeom prst="rect">
            <a:avLst/>
          </a:prstGeom>
        </p:spPr>
        <p:txBody>
          <a:bodyPr lIns="0" tIns="0" rIns="0" bIns="0" rtlCol="0" anchor="t">
            <a:spAutoFit/>
          </a:bodyPr>
          <a:lstStyle/>
          <a:p>
            <a:pPr marL="0" lvl="0" indent="0" algn="l">
              <a:lnSpc>
                <a:spcPts val="7200"/>
              </a:lnSpc>
              <a:spcBef>
                <a:spcPct val="0"/>
              </a:spcBef>
            </a:pPr>
            <a:r>
              <a:rPr lang="en-US" sz="6000" b="1">
                <a:solidFill>
                  <a:srgbClr val="004AAD"/>
                </a:solidFill>
                <a:latin typeface="Telegraf Bold"/>
                <a:ea typeface="Telegraf Bold"/>
                <a:cs typeface="Telegraf Bold"/>
                <a:sym typeface="Telegraf Bold"/>
              </a:rPr>
              <a:t>Q1</a:t>
            </a:r>
          </a:p>
        </p:txBody>
      </p:sp>
      <p:grpSp>
        <p:nvGrpSpPr>
          <p:cNvPr id="28" name="Group 28"/>
          <p:cNvGrpSpPr/>
          <p:nvPr/>
        </p:nvGrpSpPr>
        <p:grpSpPr>
          <a:xfrm>
            <a:off x="0" y="7264991"/>
            <a:ext cx="18288000" cy="3050584"/>
            <a:chOff x="0" y="0"/>
            <a:chExt cx="4816593" cy="803446"/>
          </a:xfrm>
        </p:grpSpPr>
        <p:sp>
          <p:nvSpPr>
            <p:cNvPr id="29" name="Freeform 29"/>
            <p:cNvSpPr/>
            <p:nvPr/>
          </p:nvSpPr>
          <p:spPr>
            <a:xfrm>
              <a:off x="0" y="0"/>
              <a:ext cx="4816592" cy="803446"/>
            </a:xfrm>
            <a:custGeom>
              <a:avLst/>
              <a:gdLst/>
              <a:ahLst/>
              <a:cxnLst/>
              <a:rect l="l" t="t" r="r" b="b"/>
              <a:pathLst>
                <a:path w="4816592" h="803446">
                  <a:moveTo>
                    <a:pt x="0" y="0"/>
                  </a:moveTo>
                  <a:lnTo>
                    <a:pt x="4816592" y="0"/>
                  </a:lnTo>
                  <a:lnTo>
                    <a:pt x="4816592" y="803446"/>
                  </a:lnTo>
                  <a:lnTo>
                    <a:pt x="0" y="803446"/>
                  </a:lnTo>
                  <a:close/>
                </a:path>
              </a:pathLst>
            </a:custGeom>
            <a:solidFill>
              <a:srgbClr val="004AAD"/>
            </a:solidFill>
          </p:spPr>
        </p:sp>
        <p:sp>
          <p:nvSpPr>
            <p:cNvPr id="30" name="TextBox 30"/>
            <p:cNvSpPr txBox="1"/>
            <p:nvPr/>
          </p:nvSpPr>
          <p:spPr>
            <a:xfrm>
              <a:off x="0" y="-38100"/>
              <a:ext cx="4816593" cy="841546"/>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1"/>
          <p:cNvSpPr txBox="1"/>
          <p:nvPr/>
        </p:nvSpPr>
        <p:spPr>
          <a:xfrm>
            <a:off x="1274532" y="8495030"/>
            <a:ext cx="13733139" cy="76327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sp>
        <p:nvSpPr>
          <p:cNvPr id="32" name="TextBox 32"/>
          <p:cNvSpPr txBox="1"/>
          <p:nvPr/>
        </p:nvSpPr>
        <p:spPr>
          <a:xfrm>
            <a:off x="1274532" y="7914005"/>
            <a:ext cx="1383774" cy="428625"/>
          </a:xfrm>
          <a:prstGeom prst="rect">
            <a:avLst/>
          </a:prstGeom>
        </p:spPr>
        <p:txBody>
          <a:bodyPr lIns="0" tIns="0" rIns="0" bIns="0" rtlCol="0" anchor="t">
            <a:spAutoFit/>
          </a:bodyPr>
          <a:lstStyle/>
          <a:p>
            <a:pPr marL="0" lvl="0" indent="0" algn="l">
              <a:lnSpc>
                <a:spcPts val="3119"/>
              </a:lnSpc>
              <a:spcBef>
                <a:spcPct val="0"/>
              </a:spcBef>
            </a:pPr>
            <a:r>
              <a:rPr lang="en-US" sz="2599" b="1">
                <a:solidFill>
                  <a:srgbClr val="FF914D"/>
                </a:solidFill>
                <a:latin typeface="Telegraf Bold"/>
                <a:ea typeface="Telegraf Bold"/>
                <a:cs typeface="Telegraf Bold"/>
                <a:sym typeface="Telegraf Bold"/>
              </a:rPr>
              <a:t>Note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0955600" y="1148890"/>
            <a:ext cx="5215563" cy="2362200"/>
          </a:xfrm>
          <a:prstGeom prst="rect">
            <a:avLst/>
          </a:prstGeom>
        </p:spPr>
        <p:txBody>
          <a:bodyPr lIns="0" tIns="0" rIns="0" bIns="0" rtlCol="0" anchor="t">
            <a:spAutoFit/>
          </a:bodyPr>
          <a:lstStyle/>
          <a:p>
            <a:pPr algn="l">
              <a:lnSpc>
                <a:spcPts val="9000"/>
              </a:lnSpc>
            </a:pPr>
            <a:r>
              <a:rPr lang="en-US" sz="7500" b="1">
                <a:solidFill>
                  <a:srgbClr val="1B1B1B"/>
                </a:solidFill>
                <a:latin typeface="Telegraf Bold"/>
                <a:ea typeface="Telegraf Bold"/>
                <a:cs typeface="Telegraf Bold"/>
                <a:sym typeface="Telegraf Bold"/>
              </a:rPr>
              <a:t>Company</a:t>
            </a:r>
          </a:p>
          <a:p>
            <a:pPr marL="0" lvl="0" indent="0" algn="l">
              <a:lnSpc>
                <a:spcPts val="9000"/>
              </a:lnSpc>
              <a:spcBef>
                <a:spcPct val="0"/>
              </a:spcBef>
            </a:pPr>
            <a:r>
              <a:rPr lang="en-US" sz="7500" b="1">
                <a:solidFill>
                  <a:srgbClr val="1B1B1B"/>
                </a:solidFill>
                <a:latin typeface="Telegraf Bold"/>
                <a:ea typeface="Telegraf Bold"/>
                <a:cs typeface="Telegraf Bold"/>
                <a:sym typeface="Telegraf Bold"/>
              </a:rPr>
              <a:t>Balance</a:t>
            </a:r>
          </a:p>
        </p:txBody>
      </p:sp>
      <p:pic>
        <p:nvPicPr>
          <p:cNvPr id="3" name="Picture 3"/>
          <p:cNvPicPr>
            <a:picLocks noChangeAspect="1"/>
          </p:cNvPicPr>
          <p:nvPr/>
        </p:nvPicPr>
        <p:blipFill>
          <a:blip r:embed="rId2"/>
          <a:stretch>
            <a:fillRect/>
          </a:stretch>
        </p:blipFill>
        <p:spPr>
          <a:xfrm>
            <a:off x="407387" y="378435"/>
            <a:ext cx="10159865" cy="9149132"/>
          </a:xfrm>
          <a:prstGeom prst="rect">
            <a:avLst/>
          </a:prstGeom>
        </p:spPr>
      </p:pic>
      <p:sp>
        <p:nvSpPr>
          <p:cNvPr id="4" name="TextBox 4"/>
          <p:cNvSpPr txBox="1"/>
          <p:nvPr/>
        </p:nvSpPr>
        <p:spPr>
          <a:xfrm>
            <a:off x="10955600" y="6746065"/>
            <a:ext cx="5899893" cy="193484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asput viverra diam. Quisque ut tellus a ipsum ornare congue.</a:t>
            </a:r>
          </a:p>
        </p:txBody>
      </p:sp>
      <p:sp>
        <p:nvSpPr>
          <p:cNvPr id="5" name="TextBox 5"/>
          <p:cNvSpPr txBox="1"/>
          <p:nvPr/>
        </p:nvSpPr>
        <p:spPr>
          <a:xfrm>
            <a:off x="10955600" y="5441140"/>
            <a:ext cx="6125605" cy="962025"/>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FF914D"/>
                </a:solidFill>
                <a:latin typeface="Telegraf Bold"/>
                <a:ea typeface="Telegraf Bold"/>
                <a:cs typeface="Telegraf Bold"/>
                <a:sym typeface="Telegraf Bold"/>
              </a:rPr>
              <a:t>The company's balance sheet fell around 5% in Q2</a:t>
            </a:r>
          </a:p>
        </p:txBody>
      </p:sp>
      <p:sp>
        <p:nvSpPr>
          <p:cNvPr id="6" name="TextBox 6"/>
          <p:cNvSpPr txBox="1"/>
          <p:nvPr/>
        </p:nvSpPr>
        <p:spPr>
          <a:xfrm>
            <a:off x="10955600" y="3561251"/>
            <a:ext cx="5266111" cy="571500"/>
          </a:xfrm>
          <a:prstGeom prst="rect">
            <a:avLst/>
          </a:prstGeom>
        </p:spPr>
        <p:txBody>
          <a:bodyPr lIns="0" tIns="0" rIns="0" bIns="0" rtlCol="0" anchor="t">
            <a:spAutoFit/>
          </a:bodyPr>
          <a:lstStyle/>
          <a:p>
            <a:pPr marL="0" lvl="0" indent="0" algn="l">
              <a:lnSpc>
                <a:spcPts val="4199"/>
              </a:lnSpc>
              <a:spcBef>
                <a:spcPct val="0"/>
              </a:spcBef>
            </a:pPr>
            <a:r>
              <a:rPr lang="en-US" sz="3499">
                <a:solidFill>
                  <a:srgbClr val="004AAD"/>
                </a:solidFill>
                <a:latin typeface="Telegraf"/>
                <a:ea typeface="Telegraf"/>
                <a:cs typeface="Telegraf"/>
                <a:sym typeface="Telegraf"/>
              </a:rPr>
              <a:t>Per Quarter of the year</a:t>
            </a:r>
          </a:p>
        </p:txBody>
      </p:sp>
      <p:sp>
        <p:nvSpPr>
          <p:cNvPr id="7" name="AutoShape 7"/>
          <p:cNvSpPr/>
          <p:nvPr/>
        </p:nvSpPr>
        <p:spPr>
          <a:xfrm>
            <a:off x="10955600" y="4570901"/>
            <a:ext cx="5899893" cy="0"/>
          </a:xfrm>
          <a:prstGeom prst="line">
            <a:avLst/>
          </a:prstGeom>
          <a:ln w="28575" cap="flat">
            <a:solidFill>
              <a:srgbClr val="EFEFEF"/>
            </a:solidFill>
            <a:prstDash val="solid"/>
            <a:headEnd type="none" w="sm" len="sm"/>
            <a:tailEnd type="none" w="sm" len="sm"/>
          </a:ln>
        </p:spPr>
      </p:sp>
      <p:grpSp>
        <p:nvGrpSpPr>
          <p:cNvPr id="8" name="Group 8"/>
          <p:cNvGrpSpPr/>
          <p:nvPr/>
        </p:nvGrpSpPr>
        <p:grpSpPr>
          <a:xfrm>
            <a:off x="0" y="9853917"/>
            <a:ext cx="18288000" cy="442608"/>
            <a:chOff x="0" y="0"/>
            <a:chExt cx="4816593" cy="116572"/>
          </a:xfrm>
        </p:grpSpPr>
        <p:sp>
          <p:nvSpPr>
            <p:cNvPr id="9" name="Freeform 9"/>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0" name="TextBox 10"/>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160796" y="503190"/>
            <a:ext cx="8919642" cy="9413946"/>
          </a:xfrm>
          <a:prstGeom prst="rect">
            <a:avLst/>
          </a:prstGeom>
        </p:spPr>
      </p:pic>
      <p:grpSp>
        <p:nvGrpSpPr>
          <p:cNvPr id="3" name="Group 3"/>
          <p:cNvGrpSpPr/>
          <p:nvPr/>
        </p:nvGrpSpPr>
        <p:grpSpPr>
          <a:xfrm>
            <a:off x="0" y="4925415"/>
            <a:ext cx="9144000" cy="5361585"/>
            <a:chOff x="0" y="0"/>
            <a:chExt cx="2408296" cy="1412105"/>
          </a:xfrm>
        </p:grpSpPr>
        <p:sp>
          <p:nvSpPr>
            <p:cNvPr id="4" name="Freeform 4"/>
            <p:cNvSpPr/>
            <p:nvPr/>
          </p:nvSpPr>
          <p:spPr>
            <a:xfrm>
              <a:off x="0" y="0"/>
              <a:ext cx="2408296" cy="1412105"/>
            </a:xfrm>
            <a:custGeom>
              <a:avLst/>
              <a:gdLst/>
              <a:ahLst/>
              <a:cxnLst/>
              <a:rect l="l" t="t" r="r" b="b"/>
              <a:pathLst>
                <a:path w="2408296" h="1412105">
                  <a:moveTo>
                    <a:pt x="0" y="0"/>
                  </a:moveTo>
                  <a:lnTo>
                    <a:pt x="2408296" y="0"/>
                  </a:lnTo>
                  <a:lnTo>
                    <a:pt x="2408296" y="1412105"/>
                  </a:lnTo>
                  <a:lnTo>
                    <a:pt x="0" y="1412105"/>
                  </a:lnTo>
                  <a:close/>
                </a:path>
              </a:pathLst>
            </a:custGeom>
            <a:solidFill>
              <a:srgbClr val="D9D9D9"/>
            </a:solidFill>
          </p:spPr>
        </p:sp>
        <p:sp>
          <p:nvSpPr>
            <p:cNvPr id="5" name="TextBox 5"/>
            <p:cNvSpPr txBox="1"/>
            <p:nvPr/>
          </p:nvSpPr>
          <p:spPr>
            <a:xfrm>
              <a:off x="0" y="0"/>
              <a:ext cx="2408296" cy="1412105"/>
            </a:xfrm>
            <a:prstGeom prst="rect">
              <a:avLst/>
            </a:prstGeom>
          </p:spPr>
          <p:txBody>
            <a:bodyPr lIns="50800" tIns="50800" rIns="50800" bIns="50800" rtlCol="0" anchor="ctr"/>
            <a:lstStyle/>
            <a:p>
              <a:pPr algn="ctr">
                <a:lnSpc>
                  <a:spcPts val="2639"/>
                </a:lnSpc>
              </a:pPr>
              <a:endParaRPr/>
            </a:p>
          </p:txBody>
        </p:sp>
      </p:grpSp>
      <p:grpSp>
        <p:nvGrpSpPr>
          <p:cNvPr id="6" name="Group 6"/>
          <p:cNvGrpSpPr/>
          <p:nvPr/>
        </p:nvGrpSpPr>
        <p:grpSpPr>
          <a:xfrm>
            <a:off x="0" y="0"/>
            <a:ext cx="9144000" cy="4925415"/>
            <a:chOff x="0" y="0"/>
            <a:chExt cx="2408296" cy="1297229"/>
          </a:xfrm>
        </p:grpSpPr>
        <p:sp>
          <p:nvSpPr>
            <p:cNvPr id="7" name="Freeform 7"/>
            <p:cNvSpPr/>
            <p:nvPr/>
          </p:nvSpPr>
          <p:spPr>
            <a:xfrm>
              <a:off x="0" y="0"/>
              <a:ext cx="2408296" cy="1297229"/>
            </a:xfrm>
            <a:custGeom>
              <a:avLst/>
              <a:gdLst/>
              <a:ahLst/>
              <a:cxnLst/>
              <a:rect l="l" t="t" r="r" b="b"/>
              <a:pathLst>
                <a:path w="2408296" h="1297229">
                  <a:moveTo>
                    <a:pt x="0" y="0"/>
                  </a:moveTo>
                  <a:lnTo>
                    <a:pt x="2408296" y="0"/>
                  </a:lnTo>
                  <a:lnTo>
                    <a:pt x="2408296" y="1297229"/>
                  </a:lnTo>
                  <a:lnTo>
                    <a:pt x="0" y="1297229"/>
                  </a:lnTo>
                  <a:close/>
                </a:path>
              </a:pathLst>
            </a:custGeom>
            <a:solidFill>
              <a:srgbClr val="004AAD"/>
            </a:solidFill>
          </p:spPr>
        </p:sp>
        <p:sp>
          <p:nvSpPr>
            <p:cNvPr id="8" name="TextBox 8"/>
            <p:cNvSpPr txBox="1"/>
            <p:nvPr/>
          </p:nvSpPr>
          <p:spPr>
            <a:xfrm>
              <a:off x="0" y="0"/>
              <a:ext cx="2408296" cy="1297229"/>
            </a:xfrm>
            <a:prstGeom prst="rect">
              <a:avLst/>
            </a:prstGeom>
          </p:spPr>
          <p:txBody>
            <a:bodyPr lIns="50800" tIns="50800" rIns="50800" bIns="50800" rtlCol="0" anchor="ctr"/>
            <a:lstStyle/>
            <a:p>
              <a:pPr algn="ctr">
                <a:lnSpc>
                  <a:spcPts val="2639"/>
                </a:lnSpc>
              </a:pPr>
              <a:endParaRPr/>
            </a:p>
          </p:txBody>
        </p:sp>
      </p:grpSp>
      <p:sp>
        <p:nvSpPr>
          <p:cNvPr id="9" name="TextBox 9"/>
          <p:cNvSpPr txBox="1"/>
          <p:nvPr/>
        </p:nvSpPr>
        <p:spPr>
          <a:xfrm>
            <a:off x="1619504" y="1043397"/>
            <a:ext cx="5958418" cy="2362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FFFFFF"/>
                </a:solidFill>
                <a:latin typeface="Telegraf Bold"/>
                <a:ea typeface="Telegraf Bold"/>
                <a:cs typeface="Telegraf Bold"/>
                <a:sym typeface="Telegraf Bold"/>
              </a:rPr>
              <a:t>Income Statistics</a:t>
            </a:r>
          </a:p>
        </p:txBody>
      </p:sp>
      <p:sp>
        <p:nvSpPr>
          <p:cNvPr id="10" name="TextBox 10"/>
          <p:cNvSpPr txBox="1"/>
          <p:nvPr/>
        </p:nvSpPr>
        <p:spPr>
          <a:xfrm>
            <a:off x="1619504" y="7102544"/>
            <a:ext cx="5958418" cy="1934845"/>
          </a:xfrm>
          <a:prstGeom prst="rect">
            <a:avLst/>
          </a:prstGeom>
        </p:spPr>
        <p:txBody>
          <a:bodyPr lIns="0" tIns="0" rIns="0" bIns="0" rtlCol="0" anchor="t">
            <a:spAutoFit/>
          </a:bodyPr>
          <a:lstStyle/>
          <a:p>
            <a:pPr algn="just">
              <a:lnSpc>
                <a:spcPts val="3079"/>
              </a:lnSpc>
              <a:spcBef>
                <a:spcPct val="0"/>
              </a:spcBef>
            </a:pPr>
            <a:r>
              <a:rPr lang="en-US" sz="2199">
                <a:solidFill>
                  <a:srgbClr val="000000"/>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sp>
        <p:nvSpPr>
          <p:cNvPr id="11" name="TextBox 11"/>
          <p:cNvSpPr txBox="1"/>
          <p:nvPr/>
        </p:nvSpPr>
        <p:spPr>
          <a:xfrm>
            <a:off x="1619504" y="5797619"/>
            <a:ext cx="5958418" cy="962025"/>
          </a:xfrm>
          <a:prstGeom prst="rect">
            <a:avLst/>
          </a:prstGeom>
        </p:spPr>
        <p:txBody>
          <a:bodyPr lIns="0" tIns="0" rIns="0" bIns="0" rtlCol="0" anchor="t">
            <a:spAutoFit/>
          </a:bodyPr>
          <a:lstStyle/>
          <a:p>
            <a:pPr algn="l">
              <a:lnSpc>
                <a:spcPts val="3600"/>
              </a:lnSpc>
            </a:pPr>
            <a:r>
              <a:rPr lang="en-US" sz="3000" b="1">
                <a:solidFill>
                  <a:srgbClr val="004AAD"/>
                </a:solidFill>
                <a:latin typeface="Telegraf Bold"/>
                <a:ea typeface="Telegraf Bold"/>
                <a:cs typeface="Telegraf Bold"/>
                <a:sym typeface="Telegraf Bold"/>
              </a:rPr>
              <a:t>Statistics are always up</a:t>
            </a:r>
          </a:p>
          <a:p>
            <a:pPr marL="0" lvl="0" indent="0" algn="l">
              <a:lnSpc>
                <a:spcPts val="3600"/>
              </a:lnSpc>
              <a:spcBef>
                <a:spcPct val="0"/>
              </a:spcBef>
            </a:pPr>
            <a:r>
              <a:rPr lang="en-US" sz="3000" b="1">
                <a:solidFill>
                  <a:srgbClr val="004AAD"/>
                </a:solidFill>
                <a:latin typeface="Telegraf Bold"/>
                <a:ea typeface="Telegraf Bold"/>
                <a:cs typeface="Telegraf Bold"/>
                <a:sym typeface="Telegraf Bold"/>
              </a:rPr>
              <a:t>and stable from Q1 to Q4</a:t>
            </a:r>
          </a:p>
        </p:txBody>
      </p:sp>
      <p:sp>
        <p:nvSpPr>
          <p:cNvPr id="12" name="TextBox 12"/>
          <p:cNvSpPr txBox="1"/>
          <p:nvPr/>
        </p:nvSpPr>
        <p:spPr>
          <a:xfrm>
            <a:off x="1619504" y="3452403"/>
            <a:ext cx="5756150" cy="571500"/>
          </a:xfrm>
          <a:prstGeom prst="rect">
            <a:avLst/>
          </a:prstGeom>
        </p:spPr>
        <p:txBody>
          <a:bodyPr lIns="0" tIns="0" rIns="0" bIns="0" rtlCol="0" anchor="t">
            <a:spAutoFit/>
          </a:bodyPr>
          <a:lstStyle/>
          <a:p>
            <a:pPr marL="0" lvl="0" indent="0" algn="l">
              <a:lnSpc>
                <a:spcPts val="4199"/>
              </a:lnSpc>
              <a:spcBef>
                <a:spcPct val="0"/>
              </a:spcBef>
            </a:pPr>
            <a:r>
              <a:rPr lang="en-US" sz="3499">
                <a:solidFill>
                  <a:srgbClr val="FF914D"/>
                </a:solidFill>
                <a:latin typeface="Telegraf"/>
                <a:ea typeface="Telegraf"/>
                <a:cs typeface="Telegraf"/>
                <a:sym typeface="Telegraf"/>
              </a:rPr>
              <a:t>Per Quarter of the year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33462" y="2538918"/>
          <a:ext cx="16202025" cy="6467808"/>
        </p:xfrm>
        <a:graphic>
          <a:graphicData uri="http://schemas.openxmlformats.org/drawingml/2006/table">
            <a:tbl>
              <a:tblPr/>
              <a:tblGrid>
                <a:gridCol w="5400675">
                  <a:extLst>
                    <a:ext uri="{9D8B030D-6E8A-4147-A177-3AD203B41FA5}">
                      <a16:colId xmlns:a16="http://schemas.microsoft.com/office/drawing/2014/main" val="20000"/>
                    </a:ext>
                  </a:extLst>
                </a:gridCol>
                <a:gridCol w="5400675">
                  <a:extLst>
                    <a:ext uri="{9D8B030D-6E8A-4147-A177-3AD203B41FA5}">
                      <a16:colId xmlns:a16="http://schemas.microsoft.com/office/drawing/2014/main" val="20001"/>
                    </a:ext>
                  </a:extLst>
                </a:gridCol>
                <a:gridCol w="5400675">
                  <a:extLst>
                    <a:ext uri="{9D8B030D-6E8A-4147-A177-3AD203B41FA5}">
                      <a16:colId xmlns:a16="http://schemas.microsoft.com/office/drawing/2014/main" val="20002"/>
                    </a:ext>
                  </a:extLst>
                </a:gridCol>
              </a:tblGrid>
              <a:tr h="2661515">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0"/>
                  </a:ext>
                </a:extLst>
              </a:tr>
              <a:tr h="3806293">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tc>
                  <a:txBody>
                    <a:bodyPr/>
                    <a:lstStyle/>
                    <a:p>
                      <a:pPr algn="ctr">
                        <a:lnSpc>
                          <a:spcPts val="3919"/>
                        </a:lnSpc>
                        <a:defRPr/>
                      </a:pPr>
                      <a:endParaRPr lang="en-US" sz="1100"/>
                    </a:p>
                  </a:txBody>
                  <a:tcPr marL="190500" marR="190500" marT="190500" marB="190500" anchor="ctr">
                    <a:lnL w="28575" cap="flat" cmpd="sng" algn="ctr">
                      <a:solidFill>
                        <a:srgbClr val="D9D9D9"/>
                      </a:solidFill>
                      <a:prstDash val="solid"/>
                      <a:round/>
                      <a:headEnd type="none" w="med" len="med"/>
                      <a:tailEnd type="none" w="med" len="med"/>
                    </a:lnL>
                    <a:lnR w="28575" cap="flat" cmpd="sng" algn="ctr">
                      <a:solidFill>
                        <a:srgbClr val="D9D9D9"/>
                      </a:solidFill>
                      <a:prstDash val="solid"/>
                      <a:round/>
                      <a:headEnd type="none" w="med" len="med"/>
                      <a:tailEnd type="none" w="med" len="med"/>
                    </a:lnR>
                    <a:lnT w="28575" cap="flat" cmpd="sng" algn="ctr">
                      <a:solidFill>
                        <a:srgbClr val="D9D9D9"/>
                      </a:solidFill>
                      <a:prstDash val="solid"/>
                      <a:round/>
                      <a:headEnd type="none" w="med" len="med"/>
                      <a:tailEnd type="none" w="med" len="med"/>
                    </a:lnT>
                    <a:lnB w="28575"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1033462" y="866775"/>
            <a:ext cx="12035218" cy="1219200"/>
          </a:xfrm>
          <a:prstGeom prst="rect">
            <a:avLst/>
          </a:prstGeom>
        </p:spPr>
        <p:txBody>
          <a:bodyPr lIns="0" tIns="0" rIns="0" bIns="0" rtlCol="0" anchor="t">
            <a:spAutoFit/>
          </a:bodyPr>
          <a:lstStyle/>
          <a:p>
            <a:pPr marL="0" lvl="0" indent="0" algn="l">
              <a:lnSpc>
                <a:spcPts val="9000"/>
              </a:lnSpc>
              <a:spcBef>
                <a:spcPct val="0"/>
              </a:spcBef>
            </a:pPr>
            <a:r>
              <a:rPr lang="en-US" sz="7500" b="1">
                <a:solidFill>
                  <a:srgbClr val="FF914D"/>
                </a:solidFill>
                <a:latin typeface="Telegraf Bold"/>
                <a:ea typeface="Telegraf Bold"/>
                <a:cs typeface="Telegraf Bold"/>
                <a:sym typeface="Telegraf Bold"/>
              </a:rPr>
              <a:t>Company Cash Flow</a:t>
            </a:r>
          </a:p>
        </p:txBody>
      </p:sp>
      <p:sp>
        <p:nvSpPr>
          <p:cNvPr id="4" name="TextBox 4"/>
          <p:cNvSpPr txBox="1"/>
          <p:nvPr/>
        </p:nvSpPr>
        <p:spPr>
          <a:xfrm>
            <a:off x="1605011" y="2927582"/>
            <a:ext cx="4070421" cy="847725"/>
          </a:xfrm>
          <a:prstGeom prst="rect">
            <a:avLst/>
          </a:prstGeom>
        </p:spPr>
        <p:txBody>
          <a:bodyPr lIns="0" tIns="0" rIns="0" bIns="0" rtlCol="0" anchor="t">
            <a:spAutoFit/>
          </a:bodyPr>
          <a:lstStyle/>
          <a:p>
            <a:pPr marL="0" lvl="0" indent="0" algn="l">
              <a:lnSpc>
                <a:spcPts val="6240"/>
              </a:lnSpc>
              <a:spcBef>
                <a:spcPct val="0"/>
              </a:spcBef>
            </a:pPr>
            <a:r>
              <a:rPr lang="en-US" sz="5200" b="1">
                <a:solidFill>
                  <a:srgbClr val="000000"/>
                </a:solidFill>
                <a:latin typeface="Telegraf Bold"/>
                <a:ea typeface="Telegraf Bold"/>
                <a:cs typeface="Telegraf Bold"/>
                <a:sym typeface="Telegraf Bold"/>
              </a:rPr>
              <a:t>$ 325,659</a:t>
            </a:r>
          </a:p>
        </p:txBody>
      </p:sp>
      <p:sp>
        <p:nvSpPr>
          <p:cNvPr id="5" name="TextBox 5"/>
          <p:cNvSpPr txBox="1"/>
          <p:nvPr/>
        </p:nvSpPr>
        <p:spPr>
          <a:xfrm>
            <a:off x="1605011" y="5767893"/>
            <a:ext cx="4209497" cy="27158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asdsurna, sit amet tincidunt semoewda rhoncus id. Mauris et hendrerit enim. Duis ut viverra diam. Quisque ut tellus a ipsum ornare congue.</a:t>
            </a:r>
          </a:p>
        </p:txBody>
      </p:sp>
      <p:sp>
        <p:nvSpPr>
          <p:cNvPr id="6" name="TextBox 6"/>
          <p:cNvSpPr txBox="1"/>
          <p:nvPr/>
        </p:nvSpPr>
        <p:spPr>
          <a:xfrm>
            <a:off x="7039252" y="5767893"/>
            <a:ext cx="4209497" cy="27158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asdsurna, sit amet tincidunt semoewda rhoncus id. Mauris et hendrerit enim. Duis ut viverra diam. Quisque ut tellus a ipsum ornare congue.</a:t>
            </a:r>
          </a:p>
        </p:txBody>
      </p:sp>
      <p:sp>
        <p:nvSpPr>
          <p:cNvPr id="7" name="TextBox 7"/>
          <p:cNvSpPr txBox="1"/>
          <p:nvPr/>
        </p:nvSpPr>
        <p:spPr>
          <a:xfrm>
            <a:off x="12477473" y="5767893"/>
            <a:ext cx="4209497" cy="27158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asdsurna, sit amet tincidunt semoewda rhoncus id. Mauris et hendrerit enim. Duis ut viverra diam. Quisque ut tellus a ipsum ornare congue.</a:t>
            </a:r>
          </a:p>
        </p:txBody>
      </p:sp>
      <p:sp>
        <p:nvSpPr>
          <p:cNvPr id="8" name="TextBox 8"/>
          <p:cNvSpPr txBox="1"/>
          <p:nvPr/>
        </p:nvSpPr>
        <p:spPr>
          <a:xfrm>
            <a:off x="1605011" y="3951519"/>
            <a:ext cx="3694633" cy="457200"/>
          </a:xfrm>
          <a:prstGeom prst="rect">
            <a:avLst/>
          </a:prstGeom>
        </p:spPr>
        <p:txBody>
          <a:bodyPr lIns="0" tIns="0" rIns="0" bIns="0" rtlCol="0" anchor="t">
            <a:spAutoFit/>
          </a:bodyPr>
          <a:lstStyle/>
          <a:p>
            <a:pPr marL="0" lvl="0" indent="0" algn="l">
              <a:lnSpc>
                <a:spcPts val="3360"/>
              </a:lnSpc>
              <a:spcBef>
                <a:spcPct val="0"/>
              </a:spcBef>
            </a:pPr>
            <a:r>
              <a:rPr lang="en-US" sz="2800" b="1">
                <a:solidFill>
                  <a:srgbClr val="004AAD"/>
                </a:solidFill>
                <a:latin typeface="Telegraf Bold"/>
                <a:ea typeface="Telegraf Bold"/>
                <a:cs typeface="Telegraf Bold"/>
                <a:sym typeface="Telegraf Bold"/>
              </a:rPr>
              <a:t>Company Assets</a:t>
            </a:r>
          </a:p>
        </p:txBody>
      </p:sp>
      <p:sp>
        <p:nvSpPr>
          <p:cNvPr id="9" name="TextBox 9"/>
          <p:cNvSpPr txBox="1"/>
          <p:nvPr/>
        </p:nvSpPr>
        <p:spPr>
          <a:xfrm>
            <a:off x="7039252" y="2894244"/>
            <a:ext cx="4072411" cy="904875"/>
          </a:xfrm>
          <a:prstGeom prst="rect">
            <a:avLst/>
          </a:prstGeom>
        </p:spPr>
        <p:txBody>
          <a:bodyPr lIns="0" tIns="0" rIns="0" bIns="0" rtlCol="0" anchor="t">
            <a:spAutoFit/>
          </a:bodyPr>
          <a:lstStyle/>
          <a:p>
            <a:pPr marL="0" lvl="0" indent="0" algn="l">
              <a:lnSpc>
                <a:spcPts val="6600"/>
              </a:lnSpc>
              <a:spcBef>
                <a:spcPct val="0"/>
              </a:spcBef>
            </a:pPr>
            <a:r>
              <a:rPr lang="en-US" sz="5500" b="1">
                <a:solidFill>
                  <a:srgbClr val="000000"/>
                </a:solidFill>
                <a:latin typeface="Telegraf Bold"/>
                <a:ea typeface="Telegraf Bold"/>
                <a:cs typeface="Telegraf Bold"/>
                <a:sym typeface="Telegraf Bold"/>
              </a:rPr>
              <a:t>$ 120,962</a:t>
            </a:r>
          </a:p>
        </p:txBody>
      </p:sp>
      <p:sp>
        <p:nvSpPr>
          <p:cNvPr id="10" name="TextBox 10"/>
          <p:cNvSpPr txBox="1"/>
          <p:nvPr/>
        </p:nvSpPr>
        <p:spPr>
          <a:xfrm>
            <a:off x="7039252" y="3941994"/>
            <a:ext cx="4072411" cy="457200"/>
          </a:xfrm>
          <a:prstGeom prst="rect">
            <a:avLst/>
          </a:prstGeom>
        </p:spPr>
        <p:txBody>
          <a:bodyPr lIns="0" tIns="0" rIns="0" bIns="0" rtlCol="0" anchor="t">
            <a:spAutoFit/>
          </a:bodyPr>
          <a:lstStyle/>
          <a:p>
            <a:pPr marL="0" lvl="0" indent="0" algn="l">
              <a:lnSpc>
                <a:spcPts val="3360"/>
              </a:lnSpc>
              <a:spcBef>
                <a:spcPct val="0"/>
              </a:spcBef>
            </a:pPr>
            <a:r>
              <a:rPr lang="en-US" sz="2800" b="1">
                <a:solidFill>
                  <a:srgbClr val="004AAD"/>
                </a:solidFill>
                <a:latin typeface="Telegraf Bold"/>
                <a:ea typeface="Telegraf Bold"/>
                <a:cs typeface="Telegraf Bold"/>
                <a:sym typeface="Telegraf Bold"/>
              </a:rPr>
              <a:t>Company Liabilities</a:t>
            </a:r>
          </a:p>
        </p:txBody>
      </p:sp>
      <p:sp>
        <p:nvSpPr>
          <p:cNvPr id="11" name="TextBox 11"/>
          <p:cNvSpPr txBox="1"/>
          <p:nvPr/>
        </p:nvSpPr>
        <p:spPr>
          <a:xfrm>
            <a:off x="12474408" y="2894244"/>
            <a:ext cx="4073486" cy="904875"/>
          </a:xfrm>
          <a:prstGeom prst="rect">
            <a:avLst/>
          </a:prstGeom>
        </p:spPr>
        <p:txBody>
          <a:bodyPr lIns="0" tIns="0" rIns="0" bIns="0" rtlCol="0" anchor="t">
            <a:spAutoFit/>
          </a:bodyPr>
          <a:lstStyle/>
          <a:p>
            <a:pPr marL="0" lvl="0" indent="0" algn="l">
              <a:lnSpc>
                <a:spcPts val="6600"/>
              </a:lnSpc>
              <a:spcBef>
                <a:spcPct val="0"/>
              </a:spcBef>
            </a:pPr>
            <a:r>
              <a:rPr lang="en-US" sz="5500" b="1">
                <a:solidFill>
                  <a:srgbClr val="000000"/>
                </a:solidFill>
                <a:latin typeface="Telegraf Bold"/>
                <a:ea typeface="Telegraf Bold"/>
                <a:cs typeface="Telegraf Bold"/>
                <a:sym typeface="Telegraf Bold"/>
              </a:rPr>
              <a:t>$ 123,456</a:t>
            </a:r>
          </a:p>
        </p:txBody>
      </p:sp>
      <p:sp>
        <p:nvSpPr>
          <p:cNvPr id="12" name="TextBox 12"/>
          <p:cNvSpPr txBox="1"/>
          <p:nvPr/>
        </p:nvSpPr>
        <p:spPr>
          <a:xfrm>
            <a:off x="12474408" y="3941994"/>
            <a:ext cx="3896721" cy="457200"/>
          </a:xfrm>
          <a:prstGeom prst="rect">
            <a:avLst/>
          </a:prstGeom>
        </p:spPr>
        <p:txBody>
          <a:bodyPr lIns="0" tIns="0" rIns="0" bIns="0" rtlCol="0" anchor="t">
            <a:spAutoFit/>
          </a:bodyPr>
          <a:lstStyle/>
          <a:p>
            <a:pPr marL="0" lvl="0" indent="0" algn="l">
              <a:lnSpc>
                <a:spcPts val="3360"/>
              </a:lnSpc>
              <a:spcBef>
                <a:spcPct val="0"/>
              </a:spcBef>
            </a:pPr>
            <a:r>
              <a:rPr lang="en-US" sz="2800" b="1">
                <a:solidFill>
                  <a:srgbClr val="004AAD"/>
                </a:solidFill>
                <a:latin typeface="Telegraf Bold"/>
                <a:ea typeface="Telegraf Bold"/>
                <a:cs typeface="Telegraf Bold"/>
                <a:sym typeface="Telegraf Bold"/>
              </a:rPr>
              <a:t>Company Equities</a:t>
            </a:r>
          </a:p>
        </p:txBody>
      </p:sp>
      <p:sp>
        <p:nvSpPr>
          <p:cNvPr id="13" name="TextBox 13"/>
          <p:cNvSpPr txBox="1"/>
          <p:nvPr/>
        </p:nvSpPr>
        <p:spPr>
          <a:xfrm>
            <a:off x="1605011" y="4427769"/>
            <a:ext cx="3694633" cy="342900"/>
          </a:xfrm>
          <a:prstGeom prst="rect">
            <a:avLst/>
          </a:prstGeom>
        </p:spPr>
        <p:txBody>
          <a:bodyPr lIns="0" tIns="0" rIns="0" bIns="0" rtlCol="0" anchor="t">
            <a:spAutoFit/>
          </a:bodyPr>
          <a:lstStyle/>
          <a:p>
            <a:pPr marL="0" lvl="0" indent="0" algn="l">
              <a:lnSpc>
                <a:spcPts val="2760"/>
              </a:lnSpc>
              <a:spcBef>
                <a:spcPct val="0"/>
              </a:spcBef>
            </a:pPr>
            <a:r>
              <a:rPr lang="en-US" sz="2300">
                <a:solidFill>
                  <a:srgbClr val="FF914D"/>
                </a:solidFill>
                <a:latin typeface="Open Sans"/>
                <a:ea typeface="Open Sans"/>
                <a:cs typeface="Open Sans"/>
                <a:sym typeface="Open Sans"/>
              </a:rPr>
              <a:t>(+15 % From Last Year)</a:t>
            </a:r>
          </a:p>
        </p:txBody>
      </p:sp>
      <p:sp>
        <p:nvSpPr>
          <p:cNvPr id="14" name="TextBox 14"/>
          <p:cNvSpPr txBox="1"/>
          <p:nvPr/>
        </p:nvSpPr>
        <p:spPr>
          <a:xfrm>
            <a:off x="7039252" y="4427769"/>
            <a:ext cx="3694633" cy="342900"/>
          </a:xfrm>
          <a:prstGeom prst="rect">
            <a:avLst/>
          </a:prstGeom>
        </p:spPr>
        <p:txBody>
          <a:bodyPr lIns="0" tIns="0" rIns="0" bIns="0" rtlCol="0" anchor="t">
            <a:spAutoFit/>
          </a:bodyPr>
          <a:lstStyle/>
          <a:p>
            <a:pPr marL="0" lvl="0" indent="0" algn="l">
              <a:lnSpc>
                <a:spcPts val="2760"/>
              </a:lnSpc>
              <a:spcBef>
                <a:spcPct val="0"/>
              </a:spcBef>
            </a:pPr>
            <a:r>
              <a:rPr lang="en-US" sz="2300">
                <a:solidFill>
                  <a:srgbClr val="FF914D"/>
                </a:solidFill>
                <a:latin typeface="Open Sans"/>
                <a:ea typeface="Open Sans"/>
                <a:cs typeface="Open Sans"/>
                <a:sym typeface="Open Sans"/>
              </a:rPr>
              <a:t>(+10 % From Last Year)</a:t>
            </a:r>
          </a:p>
        </p:txBody>
      </p:sp>
      <p:sp>
        <p:nvSpPr>
          <p:cNvPr id="15" name="TextBox 15"/>
          <p:cNvSpPr txBox="1"/>
          <p:nvPr/>
        </p:nvSpPr>
        <p:spPr>
          <a:xfrm>
            <a:off x="12477473" y="4427769"/>
            <a:ext cx="3694633" cy="352425"/>
          </a:xfrm>
          <a:prstGeom prst="rect">
            <a:avLst/>
          </a:prstGeom>
        </p:spPr>
        <p:txBody>
          <a:bodyPr lIns="0" tIns="0" rIns="0" bIns="0" rtlCol="0" anchor="t">
            <a:spAutoFit/>
          </a:bodyPr>
          <a:lstStyle/>
          <a:p>
            <a:pPr marL="0" lvl="0" indent="0" algn="l">
              <a:lnSpc>
                <a:spcPts val="2880"/>
              </a:lnSpc>
              <a:spcBef>
                <a:spcPct val="0"/>
              </a:spcBef>
            </a:pPr>
            <a:r>
              <a:rPr lang="en-US" sz="2400">
                <a:solidFill>
                  <a:srgbClr val="FF914D"/>
                </a:solidFill>
                <a:latin typeface="Open Sans"/>
                <a:ea typeface="Open Sans"/>
                <a:cs typeface="Open Sans"/>
                <a:sym typeface="Open Sans"/>
              </a:rPr>
              <a:t>(+5 % From Last Year)</a:t>
            </a:r>
          </a:p>
        </p:txBody>
      </p:sp>
      <p:grpSp>
        <p:nvGrpSpPr>
          <p:cNvPr id="16" name="Group 16"/>
          <p:cNvGrpSpPr/>
          <p:nvPr/>
        </p:nvGrpSpPr>
        <p:grpSpPr>
          <a:xfrm>
            <a:off x="0" y="9853917"/>
            <a:ext cx="18288000" cy="442608"/>
            <a:chOff x="0" y="0"/>
            <a:chExt cx="4816593" cy="116572"/>
          </a:xfrm>
        </p:grpSpPr>
        <p:sp>
          <p:nvSpPr>
            <p:cNvPr id="17" name="Freeform 17"/>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8" name="TextBox 18"/>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9" name="AutoShape 19"/>
          <p:cNvSpPr/>
          <p:nvPr/>
        </p:nvSpPr>
        <p:spPr>
          <a:xfrm rot="5400000">
            <a:off x="5382552" y="3282374"/>
            <a:ext cx="585759" cy="0"/>
          </a:xfrm>
          <a:prstGeom prst="line">
            <a:avLst/>
          </a:prstGeom>
          <a:ln w="95250" cap="rnd">
            <a:solidFill>
              <a:srgbClr val="FF914D"/>
            </a:solidFill>
            <a:prstDash val="solid"/>
            <a:headEnd type="arrow" w="med" len="sm"/>
            <a:tailEnd type="none" w="sm" len="sm"/>
          </a:ln>
        </p:spPr>
      </p:sp>
      <p:sp>
        <p:nvSpPr>
          <p:cNvPr id="20" name="AutoShape 20"/>
          <p:cNvSpPr/>
          <p:nvPr/>
        </p:nvSpPr>
        <p:spPr>
          <a:xfrm rot="5400000">
            <a:off x="10816793" y="3282374"/>
            <a:ext cx="585759" cy="0"/>
          </a:xfrm>
          <a:prstGeom prst="line">
            <a:avLst/>
          </a:prstGeom>
          <a:ln w="95250" cap="rnd">
            <a:solidFill>
              <a:srgbClr val="FF914D"/>
            </a:solidFill>
            <a:prstDash val="solid"/>
            <a:headEnd type="arrow" w="med" len="sm"/>
            <a:tailEnd type="none" w="sm" len="sm"/>
          </a:ln>
        </p:spPr>
      </p:sp>
      <p:sp>
        <p:nvSpPr>
          <p:cNvPr id="21" name="AutoShape 21"/>
          <p:cNvSpPr/>
          <p:nvPr/>
        </p:nvSpPr>
        <p:spPr>
          <a:xfrm rot="5400000">
            <a:off x="16255014" y="3282374"/>
            <a:ext cx="585759" cy="0"/>
          </a:xfrm>
          <a:prstGeom prst="line">
            <a:avLst/>
          </a:prstGeom>
          <a:ln w="95250" cap="rnd">
            <a:solidFill>
              <a:srgbClr val="FF914D"/>
            </a:solidFill>
            <a:prstDash val="solid"/>
            <a:headEnd type="arrow" w="med" len="sm"/>
            <a:tailEnd type="none" w="sm" len="sm"/>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51041" y="690017"/>
            <a:ext cx="8400522" cy="5969236"/>
          </a:xfrm>
          <a:prstGeom prst="rect">
            <a:avLst/>
          </a:prstGeom>
        </p:spPr>
      </p:pic>
      <p:sp>
        <p:nvSpPr>
          <p:cNvPr id="3" name="TextBox 3"/>
          <p:cNvSpPr txBox="1"/>
          <p:nvPr/>
        </p:nvSpPr>
        <p:spPr>
          <a:xfrm>
            <a:off x="1251084" y="6898594"/>
            <a:ext cx="2356683" cy="596900"/>
          </a:xfrm>
          <a:prstGeom prst="rect">
            <a:avLst/>
          </a:prstGeom>
        </p:spPr>
        <p:txBody>
          <a:bodyPr lIns="0" tIns="0" rIns="0" bIns="0" rtlCol="0" anchor="t">
            <a:spAutoFit/>
          </a:bodyPr>
          <a:lstStyle/>
          <a:p>
            <a:pPr algn="l">
              <a:lnSpc>
                <a:spcPts val="4900"/>
              </a:lnSpc>
              <a:spcBef>
                <a:spcPct val="0"/>
              </a:spcBef>
            </a:pPr>
            <a:r>
              <a:rPr lang="en-US" sz="3500">
                <a:solidFill>
                  <a:srgbClr val="FF914D"/>
                </a:solidFill>
                <a:latin typeface="Open Sans"/>
                <a:ea typeface="Open Sans"/>
                <a:cs typeface="Open Sans"/>
                <a:sym typeface="Open Sans"/>
              </a:rPr>
              <a:t>Revenue</a:t>
            </a:r>
          </a:p>
        </p:txBody>
      </p:sp>
      <p:pic>
        <p:nvPicPr>
          <p:cNvPr id="4" name="Picture 4"/>
          <p:cNvPicPr>
            <a:picLocks noChangeAspect="1"/>
          </p:cNvPicPr>
          <p:nvPr/>
        </p:nvPicPr>
        <p:blipFill>
          <a:blip r:embed="rId3"/>
          <a:stretch>
            <a:fillRect/>
          </a:stretch>
        </p:blipFill>
        <p:spPr>
          <a:xfrm>
            <a:off x="9187854" y="690017"/>
            <a:ext cx="8400522" cy="5969236"/>
          </a:xfrm>
          <a:prstGeom prst="rect">
            <a:avLst/>
          </a:prstGeom>
        </p:spPr>
      </p:pic>
      <p:sp>
        <p:nvSpPr>
          <p:cNvPr id="5" name="TextBox 5"/>
          <p:cNvSpPr txBox="1"/>
          <p:nvPr/>
        </p:nvSpPr>
        <p:spPr>
          <a:xfrm>
            <a:off x="1251084" y="7743144"/>
            <a:ext cx="7000435"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asput.</a:t>
            </a:r>
          </a:p>
        </p:txBody>
      </p:sp>
      <p:sp>
        <p:nvSpPr>
          <p:cNvPr id="6" name="TextBox 6"/>
          <p:cNvSpPr txBox="1"/>
          <p:nvPr/>
        </p:nvSpPr>
        <p:spPr>
          <a:xfrm>
            <a:off x="9887897" y="6898594"/>
            <a:ext cx="2356683" cy="596900"/>
          </a:xfrm>
          <a:prstGeom prst="rect">
            <a:avLst/>
          </a:prstGeom>
        </p:spPr>
        <p:txBody>
          <a:bodyPr lIns="0" tIns="0" rIns="0" bIns="0" rtlCol="0" anchor="t">
            <a:spAutoFit/>
          </a:bodyPr>
          <a:lstStyle/>
          <a:p>
            <a:pPr algn="l">
              <a:lnSpc>
                <a:spcPts val="4900"/>
              </a:lnSpc>
              <a:spcBef>
                <a:spcPct val="0"/>
              </a:spcBef>
            </a:pPr>
            <a:r>
              <a:rPr lang="en-US" sz="3500">
                <a:solidFill>
                  <a:srgbClr val="FF914D"/>
                </a:solidFill>
                <a:latin typeface="Open Sans"/>
                <a:ea typeface="Open Sans"/>
                <a:cs typeface="Open Sans"/>
                <a:sym typeface="Open Sans"/>
              </a:rPr>
              <a:t>Expenses</a:t>
            </a:r>
          </a:p>
        </p:txBody>
      </p:sp>
      <p:sp>
        <p:nvSpPr>
          <p:cNvPr id="7" name="AutoShape 7"/>
          <p:cNvSpPr/>
          <p:nvPr/>
        </p:nvSpPr>
        <p:spPr>
          <a:xfrm rot="5400000">
            <a:off x="8230626" y="7969278"/>
            <a:ext cx="1826748" cy="0"/>
          </a:xfrm>
          <a:prstGeom prst="line">
            <a:avLst/>
          </a:prstGeom>
          <a:ln w="28575" cap="flat">
            <a:solidFill>
              <a:srgbClr val="D9D9D9"/>
            </a:solidFill>
            <a:prstDash val="solid"/>
            <a:headEnd type="none" w="sm" len="sm"/>
            <a:tailEnd type="none" w="sm" len="sm"/>
          </a:ln>
        </p:spPr>
      </p:sp>
      <p:sp>
        <p:nvSpPr>
          <p:cNvPr id="8" name="TextBox 8"/>
          <p:cNvSpPr txBox="1"/>
          <p:nvPr/>
        </p:nvSpPr>
        <p:spPr>
          <a:xfrm>
            <a:off x="13918067" y="6898594"/>
            <a:ext cx="2970264" cy="596900"/>
          </a:xfrm>
          <a:prstGeom prst="rect">
            <a:avLst/>
          </a:prstGeom>
        </p:spPr>
        <p:txBody>
          <a:bodyPr lIns="0" tIns="0" rIns="0" bIns="0" rtlCol="0" anchor="t">
            <a:spAutoFit/>
          </a:bodyPr>
          <a:lstStyle/>
          <a:p>
            <a:pPr algn="r">
              <a:lnSpc>
                <a:spcPts val="4900"/>
              </a:lnSpc>
              <a:spcBef>
                <a:spcPct val="0"/>
              </a:spcBef>
            </a:pPr>
            <a:r>
              <a:rPr lang="en-US" sz="3500">
                <a:solidFill>
                  <a:srgbClr val="000000"/>
                </a:solidFill>
                <a:latin typeface="Open Sans"/>
                <a:ea typeface="Open Sans"/>
                <a:cs typeface="Open Sans"/>
                <a:sym typeface="Open Sans"/>
              </a:rPr>
              <a:t>$123,456</a:t>
            </a:r>
          </a:p>
        </p:txBody>
      </p:sp>
      <p:sp>
        <p:nvSpPr>
          <p:cNvPr id="9" name="TextBox 9"/>
          <p:cNvSpPr txBox="1"/>
          <p:nvPr/>
        </p:nvSpPr>
        <p:spPr>
          <a:xfrm>
            <a:off x="5281254" y="6898594"/>
            <a:ext cx="2970264" cy="596900"/>
          </a:xfrm>
          <a:prstGeom prst="rect">
            <a:avLst/>
          </a:prstGeom>
        </p:spPr>
        <p:txBody>
          <a:bodyPr lIns="0" tIns="0" rIns="0" bIns="0" rtlCol="0" anchor="t">
            <a:spAutoFit/>
          </a:bodyPr>
          <a:lstStyle/>
          <a:p>
            <a:pPr algn="r">
              <a:lnSpc>
                <a:spcPts val="4900"/>
              </a:lnSpc>
              <a:spcBef>
                <a:spcPct val="0"/>
              </a:spcBef>
            </a:pPr>
            <a:r>
              <a:rPr lang="en-US" sz="3500">
                <a:solidFill>
                  <a:srgbClr val="000000"/>
                </a:solidFill>
                <a:latin typeface="Open Sans"/>
                <a:ea typeface="Open Sans"/>
                <a:cs typeface="Open Sans"/>
                <a:sym typeface="Open Sans"/>
              </a:rPr>
              <a:t>$123,456</a:t>
            </a:r>
          </a:p>
        </p:txBody>
      </p:sp>
      <p:grpSp>
        <p:nvGrpSpPr>
          <p:cNvPr id="10" name="Group 10"/>
          <p:cNvGrpSpPr/>
          <p:nvPr/>
        </p:nvGrpSpPr>
        <p:grpSpPr>
          <a:xfrm>
            <a:off x="0" y="9844392"/>
            <a:ext cx="18288000" cy="442608"/>
            <a:chOff x="0" y="0"/>
            <a:chExt cx="4816593" cy="116572"/>
          </a:xfrm>
        </p:grpSpPr>
        <p:sp>
          <p:nvSpPr>
            <p:cNvPr id="11" name="Freeform 11"/>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2" name="TextBox 12"/>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9887897" y="7743144"/>
            <a:ext cx="7000435"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asput.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885237" y="570150"/>
            <a:ext cx="13776112" cy="6812914"/>
          </a:xfrm>
          <a:custGeom>
            <a:avLst/>
            <a:gdLst/>
            <a:ahLst/>
            <a:cxnLst/>
            <a:rect l="l" t="t" r="r" b="b"/>
            <a:pathLst>
              <a:path w="13776112" h="6812914">
                <a:moveTo>
                  <a:pt x="0" y="0"/>
                </a:moveTo>
                <a:lnTo>
                  <a:pt x="13776113" y="0"/>
                </a:lnTo>
                <a:lnTo>
                  <a:pt x="13776113" y="6812913"/>
                </a:lnTo>
                <a:lnTo>
                  <a:pt x="0" y="6812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567501" y="2544781"/>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561855" y="5362336"/>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095028" y="5026537"/>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1889939" y="3120114"/>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092212" y="3983113"/>
            <a:ext cx="402733" cy="575333"/>
          </a:xfrm>
          <a:custGeom>
            <a:avLst/>
            <a:gdLst/>
            <a:ahLst/>
            <a:cxnLst/>
            <a:rect l="l" t="t" r="r" b="b"/>
            <a:pathLst>
              <a:path w="402733" h="575333">
                <a:moveTo>
                  <a:pt x="0" y="0"/>
                </a:moveTo>
                <a:lnTo>
                  <a:pt x="402734" y="0"/>
                </a:lnTo>
                <a:lnTo>
                  <a:pt x="402734"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9710631" y="4787003"/>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4489675" y="1712446"/>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893661" y="3866594"/>
            <a:ext cx="402733" cy="575333"/>
          </a:xfrm>
          <a:custGeom>
            <a:avLst/>
            <a:gdLst/>
            <a:ahLst/>
            <a:cxnLst/>
            <a:rect l="l" t="t" r="r" b="b"/>
            <a:pathLst>
              <a:path w="402733" h="575333">
                <a:moveTo>
                  <a:pt x="0" y="0"/>
                </a:moveTo>
                <a:lnTo>
                  <a:pt x="402734" y="0"/>
                </a:lnTo>
                <a:lnTo>
                  <a:pt x="402734"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500240" y="3473509"/>
            <a:ext cx="6029424" cy="2362200"/>
          </a:xfrm>
          <a:prstGeom prst="rect">
            <a:avLst/>
          </a:prstGeom>
        </p:spPr>
        <p:txBody>
          <a:bodyPr lIns="0" tIns="0" rIns="0" bIns="0" rtlCol="0" anchor="t">
            <a:spAutoFit/>
          </a:bodyPr>
          <a:lstStyle/>
          <a:p>
            <a:pPr algn="l">
              <a:lnSpc>
                <a:spcPts val="9000"/>
              </a:lnSpc>
            </a:pPr>
            <a:r>
              <a:rPr lang="en-US" sz="7500" b="1">
                <a:solidFill>
                  <a:srgbClr val="1B1B1B"/>
                </a:solidFill>
                <a:latin typeface="Telegraf Bold"/>
                <a:ea typeface="Telegraf Bold"/>
                <a:cs typeface="Telegraf Bold"/>
                <a:sym typeface="Telegraf Bold"/>
              </a:rPr>
              <a:t>Worldwide</a:t>
            </a:r>
          </a:p>
          <a:p>
            <a:pPr marL="0" lvl="0" indent="0" algn="l">
              <a:lnSpc>
                <a:spcPts val="9000"/>
              </a:lnSpc>
              <a:spcBef>
                <a:spcPct val="0"/>
              </a:spcBef>
            </a:pPr>
            <a:r>
              <a:rPr lang="en-US" sz="7500" b="1">
                <a:solidFill>
                  <a:srgbClr val="1B1B1B"/>
                </a:solidFill>
                <a:latin typeface="Telegraf Bold"/>
                <a:ea typeface="Telegraf Bold"/>
                <a:cs typeface="Telegraf Bold"/>
                <a:sym typeface="Telegraf Bold"/>
              </a:rPr>
              <a:t>Market</a:t>
            </a:r>
          </a:p>
        </p:txBody>
      </p:sp>
      <p:sp>
        <p:nvSpPr>
          <p:cNvPr id="12" name="TextBox 12"/>
          <p:cNvSpPr txBox="1"/>
          <p:nvPr/>
        </p:nvSpPr>
        <p:spPr>
          <a:xfrm>
            <a:off x="7404223" y="7912215"/>
            <a:ext cx="9383538"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ut viverra diam. Quisque ut tellus a ipsum ornare congue.</a:t>
            </a:r>
          </a:p>
        </p:txBody>
      </p:sp>
      <p:sp>
        <p:nvSpPr>
          <p:cNvPr id="13" name="TextBox 13"/>
          <p:cNvSpPr txBox="1"/>
          <p:nvPr/>
        </p:nvSpPr>
        <p:spPr>
          <a:xfrm>
            <a:off x="1500240" y="6594403"/>
            <a:ext cx="5307012" cy="647700"/>
          </a:xfrm>
          <a:prstGeom prst="rect">
            <a:avLst/>
          </a:prstGeom>
        </p:spPr>
        <p:txBody>
          <a:bodyPr lIns="0" tIns="0" rIns="0" bIns="0" rtlCol="0" anchor="t">
            <a:spAutoFit/>
          </a:bodyPr>
          <a:lstStyle/>
          <a:p>
            <a:pPr marL="0" lvl="0" indent="0" algn="l">
              <a:lnSpc>
                <a:spcPts val="4799"/>
              </a:lnSpc>
              <a:spcBef>
                <a:spcPct val="0"/>
              </a:spcBef>
            </a:pPr>
            <a:r>
              <a:rPr lang="en-US" sz="3999" b="1">
                <a:solidFill>
                  <a:srgbClr val="FF914D"/>
                </a:solidFill>
                <a:latin typeface="Telegraf Bold"/>
                <a:ea typeface="Telegraf Bold"/>
                <a:cs typeface="Telegraf Bold"/>
                <a:sym typeface="Telegraf Bold"/>
              </a:rPr>
              <a:t>Revenue $506.765</a:t>
            </a:r>
          </a:p>
        </p:txBody>
      </p:sp>
      <p:sp>
        <p:nvSpPr>
          <p:cNvPr id="14" name="TextBox 14"/>
          <p:cNvSpPr txBox="1"/>
          <p:nvPr/>
        </p:nvSpPr>
        <p:spPr>
          <a:xfrm>
            <a:off x="1500240" y="7943648"/>
            <a:ext cx="4384998" cy="976630"/>
          </a:xfrm>
          <a:prstGeom prst="rect">
            <a:avLst/>
          </a:prstGeom>
        </p:spPr>
        <p:txBody>
          <a:bodyPr lIns="0" tIns="0" rIns="0" bIns="0" rtlCol="0" anchor="t">
            <a:spAutoFit/>
          </a:bodyPr>
          <a:lstStyle/>
          <a:p>
            <a:pPr algn="l">
              <a:lnSpc>
                <a:spcPts val="3919"/>
              </a:lnSpc>
            </a:pPr>
            <a:r>
              <a:rPr lang="en-US" sz="2799">
                <a:solidFill>
                  <a:srgbClr val="1B1B1B"/>
                </a:solidFill>
                <a:latin typeface="Open Sans"/>
                <a:ea typeface="Open Sans"/>
                <a:cs typeface="Open Sans"/>
                <a:sym typeface="Open Sans"/>
              </a:rPr>
              <a:t>We reach about</a:t>
            </a:r>
          </a:p>
          <a:p>
            <a:pPr algn="l">
              <a:lnSpc>
                <a:spcPts val="3919"/>
              </a:lnSpc>
              <a:spcBef>
                <a:spcPct val="0"/>
              </a:spcBef>
            </a:pPr>
            <a:r>
              <a:rPr lang="en-US" sz="2799">
                <a:solidFill>
                  <a:srgbClr val="1B1B1B"/>
                </a:solidFill>
                <a:latin typeface="Open Sans"/>
                <a:ea typeface="Open Sans"/>
                <a:cs typeface="Open Sans"/>
                <a:sym typeface="Open Sans"/>
              </a:rPr>
              <a:t>10+ Regions in last year</a:t>
            </a:r>
          </a:p>
        </p:txBody>
      </p:sp>
      <p:sp>
        <p:nvSpPr>
          <p:cNvPr id="15" name="Freeform 15"/>
          <p:cNvSpPr/>
          <p:nvPr/>
        </p:nvSpPr>
        <p:spPr>
          <a:xfrm>
            <a:off x="16857773" y="4405042"/>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6656407" y="1424780"/>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6731408" y="2832447"/>
            <a:ext cx="402733" cy="575333"/>
          </a:xfrm>
          <a:custGeom>
            <a:avLst/>
            <a:gdLst/>
            <a:ahLst/>
            <a:cxnLst/>
            <a:rect l="l" t="t" r="r" b="b"/>
            <a:pathLst>
              <a:path w="402733" h="575333">
                <a:moveTo>
                  <a:pt x="0" y="0"/>
                </a:moveTo>
                <a:lnTo>
                  <a:pt x="402733" y="0"/>
                </a:lnTo>
                <a:lnTo>
                  <a:pt x="402733"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9092212" y="5632977"/>
            <a:ext cx="402733" cy="575333"/>
          </a:xfrm>
          <a:custGeom>
            <a:avLst/>
            <a:gdLst/>
            <a:ahLst/>
            <a:cxnLst/>
            <a:rect l="l" t="t" r="r" b="b"/>
            <a:pathLst>
              <a:path w="402733" h="575333">
                <a:moveTo>
                  <a:pt x="0" y="0"/>
                </a:moveTo>
                <a:lnTo>
                  <a:pt x="402734" y="0"/>
                </a:lnTo>
                <a:lnTo>
                  <a:pt x="402734" y="575333"/>
                </a:lnTo>
                <a:lnTo>
                  <a:pt x="0" y="57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AutoShape 19"/>
          <p:cNvSpPr/>
          <p:nvPr/>
        </p:nvSpPr>
        <p:spPr>
          <a:xfrm>
            <a:off x="1500240" y="7537378"/>
            <a:ext cx="5100346" cy="0"/>
          </a:xfrm>
          <a:prstGeom prst="line">
            <a:avLst/>
          </a:prstGeom>
          <a:ln w="28575" cap="flat">
            <a:solidFill>
              <a:srgbClr val="D9D9D9"/>
            </a:solidFill>
            <a:prstDash val="solid"/>
            <a:headEnd type="none" w="sm" len="sm"/>
            <a:tailEnd type="none" w="sm" len="sm"/>
          </a:ln>
        </p:spPr>
      </p:sp>
      <p:sp>
        <p:nvSpPr>
          <p:cNvPr id="20" name="AutoShape 20"/>
          <p:cNvSpPr/>
          <p:nvPr/>
        </p:nvSpPr>
        <p:spPr>
          <a:xfrm rot="-10800000">
            <a:off x="6187254" y="8460538"/>
            <a:ext cx="413332" cy="0"/>
          </a:xfrm>
          <a:prstGeom prst="line">
            <a:avLst/>
          </a:prstGeom>
          <a:ln w="47625" cap="rnd">
            <a:solidFill>
              <a:srgbClr val="000000"/>
            </a:solidFill>
            <a:prstDash val="solid"/>
            <a:headEnd type="arrow" w="med" len="sm"/>
            <a:tailEnd type="none" w="sm" len="sm"/>
          </a:ln>
        </p:spPr>
      </p:sp>
      <p:sp>
        <p:nvSpPr>
          <p:cNvPr id="21" name="AutoShape 21"/>
          <p:cNvSpPr/>
          <p:nvPr/>
        </p:nvSpPr>
        <p:spPr>
          <a:xfrm>
            <a:off x="1500240" y="3050880"/>
            <a:ext cx="1017807" cy="0"/>
          </a:xfrm>
          <a:prstGeom prst="line">
            <a:avLst/>
          </a:prstGeom>
          <a:ln w="190500" cap="rnd">
            <a:solidFill>
              <a:srgbClr val="004AAD"/>
            </a:solidFill>
            <a:prstDash val="solid"/>
            <a:headEnd type="none" w="sm" len="sm"/>
            <a:tailEnd type="none" w="sm" len="sm"/>
          </a:ln>
        </p:spPr>
      </p:sp>
      <p:grpSp>
        <p:nvGrpSpPr>
          <p:cNvPr id="22" name="Group 22"/>
          <p:cNvGrpSpPr/>
          <p:nvPr/>
        </p:nvGrpSpPr>
        <p:grpSpPr>
          <a:xfrm>
            <a:off x="0" y="9853917"/>
            <a:ext cx="18288000" cy="442608"/>
            <a:chOff x="0" y="0"/>
            <a:chExt cx="4816593" cy="116572"/>
          </a:xfrm>
        </p:grpSpPr>
        <p:sp>
          <p:nvSpPr>
            <p:cNvPr id="23" name="Freeform 2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24" name="TextBox 2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25" name="AutoShape 25"/>
          <p:cNvSpPr/>
          <p:nvPr/>
        </p:nvSpPr>
        <p:spPr>
          <a:xfrm>
            <a:off x="1500240" y="6245284"/>
            <a:ext cx="5100346" cy="0"/>
          </a:xfrm>
          <a:prstGeom prst="line">
            <a:avLst/>
          </a:prstGeom>
          <a:ln w="28575" cap="flat">
            <a:solidFill>
              <a:srgbClr val="D9D9D9"/>
            </a:solidFill>
            <a:prstDash val="solid"/>
            <a:headEnd type="none" w="sm" len="sm"/>
            <a:tailEnd type="none" w="sm" len="sm"/>
          </a:ln>
        </p:spPr>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69097" y="-523483"/>
            <a:ext cx="18626194" cy="9146202"/>
          </a:xfrm>
          <a:prstGeom prst="rect">
            <a:avLst/>
          </a:prstGeom>
        </p:spPr>
      </p:pic>
      <p:grpSp>
        <p:nvGrpSpPr>
          <p:cNvPr id="3" name="Group 3"/>
          <p:cNvGrpSpPr/>
          <p:nvPr/>
        </p:nvGrpSpPr>
        <p:grpSpPr>
          <a:xfrm>
            <a:off x="0" y="9844392"/>
            <a:ext cx="18288000" cy="442608"/>
            <a:chOff x="0" y="0"/>
            <a:chExt cx="4816593" cy="116572"/>
          </a:xfrm>
        </p:grpSpPr>
        <p:sp>
          <p:nvSpPr>
            <p:cNvPr id="4" name="Freeform 4"/>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5" name="TextBox 5"/>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656032" y="8081226"/>
            <a:ext cx="10248882" cy="763270"/>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 Mauris et hendrerit enim duis asput.</a:t>
            </a:r>
          </a:p>
        </p:txBody>
      </p:sp>
      <p:sp>
        <p:nvSpPr>
          <p:cNvPr id="7" name="TextBox 7"/>
          <p:cNvSpPr txBox="1"/>
          <p:nvPr/>
        </p:nvSpPr>
        <p:spPr>
          <a:xfrm>
            <a:off x="1383086" y="7900886"/>
            <a:ext cx="5048619" cy="1114425"/>
          </a:xfrm>
          <a:prstGeom prst="rect">
            <a:avLst/>
          </a:prstGeom>
        </p:spPr>
        <p:txBody>
          <a:bodyPr lIns="0" tIns="0" rIns="0" bIns="0" rtlCol="0" anchor="t">
            <a:spAutoFit/>
          </a:bodyPr>
          <a:lstStyle/>
          <a:p>
            <a:pPr algn="l">
              <a:lnSpc>
                <a:spcPts val="4200"/>
              </a:lnSpc>
            </a:pPr>
            <a:r>
              <a:rPr lang="en-US" sz="3500" b="1">
                <a:solidFill>
                  <a:srgbClr val="FF914D"/>
                </a:solidFill>
                <a:latin typeface="Telegraf Bold"/>
                <a:ea typeface="Telegraf Bold"/>
                <a:cs typeface="Telegraf Bold"/>
                <a:sym typeface="Telegraf Bold"/>
              </a:rPr>
              <a:t>Our market revenue</a:t>
            </a:r>
          </a:p>
          <a:p>
            <a:pPr marL="0" lvl="0" indent="0" algn="l">
              <a:lnSpc>
                <a:spcPts val="4200"/>
              </a:lnSpc>
              <a:spcBef>
                <a:spcPct val="0"/>
              </a:spcBef>
            </a:pPr>
            <a:r>
              <a:rPr lang="en-US" sz="3500" b="1">
                <a:solidFill>
                  <a:srgbClr val="FF914D"/>
                </a:solidFill>
                <a:latin typeface="Telegraf Bold"/>
                <a:ea typeface="Telegraf Bold"/>
                <a:cs typeface="Telegraf Bold"/>
                <a:sym typeface="Telegraf Bold"/>
              </a:rPr>
              <a:t>increased by 10%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1661993"/>
          </a:xfrm>
          <a:prstGeom prst="rect">
            <a:avLst/>
          </a:prstGeom>
        </p:spPr>
        <p:txBody>
          <a:bodyPr lIns="0" tIns="0" rIns="0" bIns="0" rtlCol="0" anchor="t">
            <a:spAutoFit/>
          </a:bodyPr>
          <a:lstStyle/>
          <a:p>
            <a:pPr algn="l"/>
            <a:r>
              <a:rPr lang="en-US" sz="5400" b="1" dirty="0">
                <a:solidFill>
                  <a:srgbClr val="FFFFFF"/>
                </a:solidFill>
                <a:latin typeface="Telegraf Bold"/>
                <a:ea typeface="Telegraf Bold"/>
                <a:cs typeface="Telegraf Bold"/>
                <a:sym typeface="Telegraf Bold"/>
              </a:rPr>
              <a:t>Ruang </a:t>
            </a:r>
            <a:r>
              <a:rPr lang="en-US" sz="5400" b="1" dirty="0" err="1">
                <a:solidFill>
                  <a:srgbClr val="FFFFFF"/>
                </a:solidFill>
                <a:latin typeface="Telegraf Bold"/>
                <a:ea typeface="Telegraf Bold"/>
                <a:cs typeface="Telegraf Bold"/>
                <a:sym typeface="Telegraf Bold"/>
              </a:rPr>
              <a:t>Lingkup</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Analitika</a:t>
            </a:r>
            <a:r>
              <a:rPr lang="en-US" sz="5400" b="1" dirty="0">
                <a:solidFill>
                  <a:srgbClr val="FFFFFF"/>
                </a:solidFill>
                <a:latin typeface="Telegraf Bold"/>
                <a:ea typeface="Telegraf Bold"/>
                <a:cs typeface="Telegraf Bold"/>
                <a:sym typeface="Telegraf Bold"/>
              </a:rPr>
              <a:t> Data</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8485375" cy="3217150"/>
            <a:chOff x="0" y="0"/>
            <a:chExt cx="2234831" cy="847315"/>
          </a:xfrm>
        </p:grpSpPr>
        <p:sp>
          <p:nvSpPr>
            <p:cNvPr id="3" name="Freeform 3"/>
            <p:cNvSpPr/>
            <p:nvPr/>
          </p:nvSpPr>
          <p:spPr>
            <a:xfrm>
              <a:off x="0" y="0"/>
              <a:ext cx="2234831" cy="847315"/>
            </a:xfrm>
            <a:custGeom>
              <a:avLst/>
              <a:gdLst/>
              <a:ahLst/>
              <a:cxnLst/>
              <a:rect l="l" t="t" r="r" b="b"/>
              <a:pathLst>
                <a:path w="2234831" h="847315">
                  <a:moveTo>
                    <a:pt x="0" y="0"/>
                  </a:moveTo>
                  <a:lnTo>
                    <a:pt x="2234831" y="0"/>
                  </a:lnTo>
                  <a:lnTo>
                    <a:pt x="2234831" y="847315"/>
                  </a:lnTo>
                  <a:lnTo>
                    <a:pt x="0" y="847315"/>
                  </a:lnTo>
                  <a:close/>
                </a:path>
              </a:pathLst>
            </a:custGeom>
            <a:solidFill>
              <a:srgbClr val="004AAD"/>
            </a:solidFill>
          </p:spPr>
        </p:sp>
        <p:sp>
          <p:nvSpPr>
            <p:cNvPr id="4" name="TextBox 4"/>
            <p:cNvSpPr txBox="1"/>
            <p:nvPr/>
          </p:nvSpPr>
          <p:spPr>
            <a:xfrm>
              <a:off x="0" y="0"/>
              <a:ext cx="2234831" cy="847315"/>
            </a:xfrm>
            <a:prstGeom prst="rect">
              <a:avLst/>
            </a:prstGeom>
          </p:spPr>
          <p:txBody>
            <a:bodyPr lIns="50800" tIns="50800" rIns="50800" bIns="50800" rtlCol="0" anchor="ctr"/>
            <a:lstStyle/>
            <a:p>
              <a:pPr algn="ctr">
                <a:lnSpc>
                  <a:spcPts val="2639"/>
                </a:lnSpc>
              </a:pPr>
              <a:endParaRPr/>
            </a:p>
          </p:txBody>
        </p:sp>
      </p:grpSp>
      <p:sp>
        <p:nvSpPr>
          <p:cNvPr id="5" name="Freeform 5"/>
          <p:cNvSpPr/>
          <p:nvPr/>
        </p:nvSpPr>
        <p:spPr>
          <a:xfrm>
            <a:off x="0" y="3217150"/>
            <a:ext cx="8485375" cy="7069850"/>
          </a:xfrm>
          <a:custGeom>
            <a:avLst/>
            <a:gdLst/>
            <a:ahLst/>
            <a:cxnLst/>
            <a:rect l="l" t="t" r="r" b="b"/>
            <a:pathLst>
              <a:path w="8485375" h="7069850">
                <a:moveTo>
                  <a:pt x="0" y="0"/>
                </a:moveTo>
                <a:lnTo>
                  <a:pt x="8485375" y="0"/>
                </a:lnTo>
                <a:lnTo>
                  <a:pt x="8485375" y="7069850"/>
                </a:lnTo>
                <a:lnTo>
                  <a:pt x="0" y="7069850"/>
                </a:lnTo>
                <a:lnTo>
                  <a:pt x="0" y="0"/>
                </a:lnTo>
                <a:close/>
              </a:path>
            </a:pathLst>
          </a:custGeom>
          <a:blipFill>
            <a:blip r:embed="rId2"/>
            <a:stretch>
              <a:fillRect l="-38784" t="-45505" r="-45661" b="-2078"/>
            </a:stretch>
          </a:blipFill>
        </p:spPr>
      </p:sp>
      <p:sp>
        <p:nvSpPr>
          <p:cNvPr id="6" name="AutoShape 6"/>
          <p:cNvSpPr/>
          <p:nvPr/>
        </p:nvSpPr>
        <p:spPr>
          <a:xfrm>
            <a:off x="9354999" y="3541000"/>
            <a:ext cx="7962834" cy="0"/>
          </a:xfrm>
          <a:prstGeom prst="line">
            <a:avLst/>
          </a:prstGeom>
          <a:ln w="28575" cap="flat">
            <a:solidFill>
              <a:srgbClr val="D9D9D9"/>
            </a:solidFill>
            <a:prstDash val="solid"/>
            <a:headEnd type="none" w="sm" len="sm"/>
            <a:tailEnd type="none" w="sm" len="sm"/>
          </a:ln>
        </p:spPr>
      </p:sp>
      <p:sp>
        <p:nvSpPr>
          <p:cNvPr id="7" name="AutoShape 7"/>
          <p:cNvSpPr/>
          <p:nvPr/>
        </p:nvSpPr>
        <p:spPr>
          <a:xfrm>
            <a:off x="9354999" y="6731712"/>
            <a:ext cx="7962834" cy="0"/>
          </a:xfrm>
          <a:prstGeom prst="line">
            <a:avLst/>
          </a:prstGeom>
          <a:ln w="28575" cap="flat">
            <a:solidFill>
              <a:srgbClr val="D9D9D9"/>
            </a:solidFill>
            <a:prstDash val="solid"/>
            <a:headEnd type="none" w="sm" len="sm"/>
            <a:tailEnd type="none" w="sm" len="sm"/>
          </a:ln>
        </p:spPr>
      </p:sp>
      <p:grpSp>
        <p:nvGrpSpPr>
          <p:cNvPr id="8" name="Group 8"/>
          <p:cNvGrpSpPr/>
          <p:nvPr/>
        </p:nvGrpSpPr>
        <p:grpSpPr>
          <a:xfrm>
            <a:off x="9354999" y="842980"/>
            <a:ext cx="2171060" cy="2197958"/>
            <a:chOff x="0" y="0"/>
            <a:chExt cx="2894747" cy="2930610"/>
          </a:xfrm>
        </p:grpSpPr>
        <p:grpSp>
          <p:nvGrpSpPr>
            <p:cNvPr id="9" name="Group 9"/>
            <p:cNvGrpSpPr/>
            <p:nvPr/>
          </p:nvGrpSpPr>
          <p:grpSpPr>
            <a:xfrm>
              <a:off x="0" y="0"/>
              <a:ext cx="2894747" cy="2930610"/>
              <a:chOff x="0" y="0"/>
              <a:chExt cx="571802" cy="578886"/>
            </a:xfrm>
          </p:grpSpPr>
          <p:sp>
            <p:nvSpPr>
              <p:cNvPr id="10" name="Freeform 10"/>
              <p:cNvSpPr/>
              <p:nvPr/>
            </p:nvSpPr>
            <p:spPr>
              <a:xfrm>
                <a:off x="0" y="0"/>
                <a:ext cx="571802" cy="578886"/>
              </a:xfrm>
              <a:custGeom>
                <a:avLst/>
                <a:gdLst/>
                <a:ahLst/>
                <a:cxnLst/>
                <a:rect l="l" t="t" r="r" b="b"/>
                <a:pathLst>
                  <a:path w="571802" h="578886">
                    <a:moveTo>
                      <a:pt x="181864" y="0"/>
                    </a:moveTo>
                    <a:lnTo>
                      <a:pt x="389938" y="0"/>
                    </a:lnTo>
                    <a:cubicBezTo>
                      <a:pt x="438171" y="0"/>
                      <a:pt x="484429" y="19161"/>
                      <a:pt x="518535" y="53267"/>
                    </a:cubicBezTo>
                    <a:cubicBezTo>
                      <a:pt x="552641" y="87373"/>
                      <a:pt x="571802" y="133631"/>
                      <a:pt x="571802" y="181864"/>
                    </a:cubicBezTo>
                    <a:lnTo>
                      <a:pt x="571802" y="397022"/>
                    </a:lnTo>
                    <a:cubicBezTo>
                      <a:pt x="571802" y="445255"/>
                      <a:pt x="552641" y="491513"/>
                      <a:pt x="518535" y="525619"/>
                    </a:cubicBezTo>
                    <a:cubicBezTo>
                      <a:pt x="484429" y="559725"/>
                      <a:pt x="438171" y="578886"/>
                      <a:pt x="389938" y="578886"/>
                    </a:cubicBezTo>
                    <a:lnTo>
                      <a:pt x="181864" y="578886"/>
                    </a:lnTo>
                    <a:cubicBezTo>
                      <a:pt x="81423" y="578886"/>
                      <a:pt x="0" y="497463"/>
                      <a:pt x="0" y="397022"/>
                    </a:cubicBezTo>
                    <a:lnTo>
                      <a:pt x="0" y="181864"/>
                    </a:lnTo>
                    <a:cubicBezTo>
                      <a:pt x="0" y="133631"/>
                      <a:pt x="19161" y="87373"/>
                      <a:pt x="53267" y="53267"/>
                    </a:cubicBezTo>
                    <a:cubicBezTo>
                      <a:pt x="87373" y="19161"/>
                      <a:pt x="133631" y="0"/>
                      <a:pt x="181864" y="0"/>
                    </a:cubicBezTo>
                    <a:close/>
                  </a:path>
                </a:pathLst>
              </a:custGeom>
              <a:solidFill>
                <a:srgbClr val="FF914D"/>
              </a:solidFill>
            </p:spPr>
          </p:sp>
          <p:sp>
            <p:nvSpPr>
              <p:cNvPr id="11" name="TextBox 11"/>
              <p:cNvSpPr txBox="1"/>
              <p:nvPr/>
            </p:nvSpPr>
            <p:spPr>
              <a:xfrm>
                <a:off x="0" y="0"/>
                <a:ext cx="571802" cy="578886"/>
              </a:xfrm>
              <a:prstGeom prst="rect">
                <a:avLst/>
              </a:prstGeom>
            </p:spPr>
            <p:txBody>
              <a:bodyPr lIns="50800" tIns="50800" rIns="50800" bIns="50800" rtlCol="0" anchor="ctr"/>
              <a:lstStyle/>
              <a:p>
                <a:pPr algn="ctr">
                  <a:lnSpc>
                    <a:spcPts val="2639"/>
                  </a:lnSpc>
                </a:pPr>
                <a:endParaRPr/>
              </a:p>
            </p:txBody>
          </p:sp>
        </p:grpSp>
        <p:sp>
          <p:nvSpPr>
            <p:cNvPr id="12" name="Freeform 12"/>
            <p:cNvSpPr/>
            <p:nvPr/>
          </p:nvSpPr>
          <p:spPr>
            <a:xfrm>
              <a:off x="569890" y="587821"/>
              <a:ext cx="1754968" cy="1754968"/>
            </a:xfrm>
            <a:custGeom>
              <a:avLst/>
              <a:gdLst/>
              <a:ahLst/>
              <a:cxnLst/>
              <a:rect l="l" t="t" r="r" b="b"/>
              <a:pathLst>
                <a:path w="1754968" h="1754968">
                  <a:moveTo>
                    <a:pt x="0" y="0"/>
                  </a:moveTo>
                  <a:lnTo>
                    <a:pt x="1754967" y="0"/>
                  </a:lnTo>
                  <a:lnTo>
                    <a:pt x="1754967" y="1754968"/>
                  </a:lnTo>
                  <a:lnTo>
                    <a:pt x="0" y="1754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3" name="Group 13"/>
          <p:cNvGrpSpPr/>
          <p:nvPr/>
        </p:nvGrpSpPr>
        <p:grpSpPr>
          <a:xfrm>
            <a:off x="9354999" y="7246062"/>
            <a:ext cx="2171060" cy="2197958"/>
            <a:chOff x="0" y="0"/>
            <a:chExt cx="2894747" cy="2930610"/>
          </a:xfrm>
        </p:grpSpPr>
        <p:grpSp>
          <p:nvGrpSpPr>
            <p:cNvPr id="14" name="Group 14"/>
            <p:cNvGrpSpPr/>
            <p:nvPr/>
          </p:nvGrpSpPr>
          <p:grpSpPr>
            <a:xfrm>
              <a:off x="0" y="0"/>
              <a:ext cx="2894747" cy="2930610"/>
              <a:chOff x="0" y="0"/>
              <a:chExt cx="571802" cy="578886"/>
            </a:xfrm>
          </p:grpSpPr>
          <p:sp>
            <p:nvSpPr>
              <p:cNvPr id="15" name="Freeform 15"/>
              <p:cNvSpPr/>
              <p:nvPr/>
            </p:nvSpPr>
            <p:spPr>
              <a:xfrm>
                <a:off x="0" y="0"/>
                <a:ext cx="571802" cy="578886"/>
              </a:xfrm>
              <a:custGeom>
                <a:avLst/>
                <a:gdLst/>
                <a:ahLst/>
                <a:cxnLst/>
                <a:rect l="l" t="t" r="r" b="b"/>
                <a:pathLst>
                  <a:path w="571802" h="578886">
                    <a:moveTo>
                      <a:pt x="181864" y="0"/>
                    </a:moveTo>
                    <a:lnTo>
                      <a:pt x="389938" y="0"/>
                    </a:lnTo>
                    <a:cubicBezTo>
                      <a:pt x="438171" y="0"/>
                      <a:pt x="484429" y="19161"/>
                      <a:pt x="518535" y="53267"/>
                    </a:cubicBezTo>
                    <a:cubicBezTo>
                      <a:pt x="552641" y="87373"/>
                      <a:pt x="571802" y="133631"/>
                      <a:pt x="571802" y="181864"/>
                    </a:cubicBezTo>
                    <a:lnTo>
                      <a:pt x="571802" y="397022"/>
                    </a:lnTo>
                    <a:cubicBezTo>
                      <a:pt x="571802" y="445255"/>
                      <a:pt x="552641" y="491513"/>
                      <a:pt x="518535" y="525619"/>
                    </a:cubicBezTo>
                    <a:cubicBezTo>
                      <a:pt x="484429" y="559725"/>
                      <a:pt x="438171" y="578886"/>
                      <a:pt x="389938" y="578886"/>
                    </a:cubicBezTo>
                    <a:lnTo>
                      <a:pt x="181864" y="578886"/>
                    </a:lnTo>
                    <a:cubicBezTo>
                      <a:pt x="81423" y="578886"/>
                      <a:pt x="0" y="497463"/>
                      <a:pt x="0" y="397022"/>
                    </a:cubicBezTo>
                    <a:lnTo>
                      <a:pt x="0" y="181864"/>
                    </a:lnTo>
                    <a:cubicBezTo>
                      <a:pt x="0" y="133631"/>
                      <a:pt x="19161" y="87373"/>
                      <a:pt x="53267" y="53267"/>
                    </a:cubicBezTo>
                    <a:cubicBezTo>
                      <a:pt x="87373" y="19161"/>
                      <a:pt x="133631" y="0"/>
                      <a:pt x="181864" y="0"/>
                    </a:cubicBezTo>
                    <a:close/>
                  </a:path>
                </a:pathLst>
              </a:custGeom>
              <a:solidFill>
                <a:srgbClr val="FF914D"/>
              </a:solidFill>
            </p:spPr>
          </p:sp>
          <p:sp>
            <p:nvSpPr>
              <p:cNvPr id="16" name="TextBox 16"/>
              <p:cNvSpPr txBox="1"/>
              <p:nvPr/>
            </p:nvSpPr>
            <p:spPr>
              <a:xfrm>
                <a:off x="0" y="0"/>
                <a:ext cx="571802" cy="578886"/>
              </a:xfrm>
              <a:prstGeom prst="rect">
                <a:avLst/>
              </a:prstGeom>
            </p:spPr>
            <p:txBody>
              <a:bodyPr lIns="50800" tIns="50800" rIns="50800" bIns="50800" rtlCol="0" anchor="ctr"/>
              <a:lstStyle/>
              <a:p>
                <a:pPr algn="ctr">
                  <a:lnSpc>
                    <a:spcPts val="2639"/>
                  </a:lnSpc>
                </a:pPr>
                <a:endParaRPr/>
              </a:p>
            </p:txBody>
          </p:sp>
        </p:grpSp>
        <p:sp>
          <p:nvSpPr>
            <p:cNvPr id="17" name="Freeform 17"/>
            <p:cNvSpPr/>
            <p:nvPr/>
          </p:nvSpPr>
          <p:spPr>
            <a:xfrm>
              <a:off x="525161" y="566567"/>
              <a:ext cx="1844425" cy="1797476"/>
            </a:xfrm>
            <a:custGeom>
              <a:avLst/>
              <a:gdLst/>
              <a:ahLst/>
              <a:cxnLst/>
              <a:rect l="l" t="t" r="r" b="b"/>
              <a:pathLst>
                <a:path w="1844425" h="1797476">
                  <a:moveTo>
                    <a:pt x="0" y="0"/>
                  </a:moveTo>
                  <a:lnTo>
                    <a:pt x="1844425" y="0"/>
                  </a:lnTo>
                  <a:lnTo>
                    <a:pt x="1844425" y="1797476"/>
                  </a:lnTo>
                  <a:lnTo>
                    <a:pt x="0" y="17974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8" name="Group 18"/>
          <p:cNvGrpSpPr/>
          <p:nvPr/>
        </p:nvGrpSpPr>
        <p:grpSpPr>
          <a:xfrm>
            <a:off x="9354999" y="4047979"/>
            <a:ext cx="2171060" cy="2197958"/>
            <a:chOff x="0" y="0"/>
            <a:chExt cx="2894747" cy="2930610"/>
          </a:xfrm>
        </p:grpSpPr>
        <p:grpSp>
          <p:nvGrpSpPr>
            <p:cNvPr id="19" name="Group 19"/>
            <p:cNvGrpSpPr/>
            <p:nvPr/>
          </p:nvGrpSpPr>
          <p:grpSpPr>
            <a:xfrm>
              <a:off x="0" y="0"/>
              <a:ext cx="2894747" cy="2930610"/>
              <a:chOff x="0" y="0"/>
              <a:chExt cx="571802" cy="578886"/>
            </a:xfrm>
          </p:grpSpPr>
          <p:sp>
            <p:nvSpPr>
              <p:cNvPr id="20" name="Freeform 20"/>
              <p:cNvSpPr/>
              <p:nvPr/>
            </p:nvSpPr>
            <p:spPr>
              <a:xfrm>
                <a:off x="0" y="0"/>
                <a:ext cx="571802" cy="578886"/>
              </a:xfrm>
              <a:custGeom>
                <a:avLst/>
                <a:gdLst/>
                <a:ahLst/>
                <a:cxnLst/>
                <a:rect l="l" t="t" r="r" b="b"/>
                <a:pathLst>
                  <a:path w="571802" h="578886">
                    <a:moveTo>
                      <a:pt x="181864" y="0"/>
                    </a:moveTo>
                    <a:lnTo>
                      <a:pt x="389938" y="0"/>
                    </a:lnTo>
                    <a:cubicBezTo>
                      <a:pt x="438171" y="0"/>
                      <a:pt x="484429" y="19161"/>
                      <a:pt x="518535" y="53267"/>
                    </a:cubicBezTo>
                    <a:cubicBezTo>
                      <a:pt x="552641" y="87373"/>
                      <a:pt x="571802" y="133631"/>
                      <a:pt x="571802" y="181864"/>
                    </a:cubicBezTo>
                    <a:lnTo>
                      <a:pt x="571802" y="397022"/>
                    </a:lnTo>
                    <a:cubicBezTo>
                      <a:pt x="571802" y="445255"/>
                      <a:pt x="552641" y="491513"/>
                      <a:pt x="518535" y="525619"/>
                    </a:cubicBezTo>
                    <a:cubicBezTo>
                      <a:pt x="484429" y="559725"/>
                      <a:pt x="438171" y="578886"/>
                      <a:pt x="389938" y="578886"/>
                    </a:cubicBezTo>
                    <a:lnTo>
                      <a:pt x="181864" y="578886"/>
                    </a:lnTo>
                    <a:cubicBezTo>
                      <a:pt x="81423" y="578886"/>
                      <a:pt x="0" y="497463"/>
                      <a:pt x="0" y="397022"/>
                    </a:cubicBezTo>
                    <a:lnTo>
                      <a:pt x="0" y="181864"/>
                    </a:lnTo>
                    <a:cubicBezTo>
                      <a:pt x="0" y="133631"/>
                      <a:pt x="19161" y="87373"/>
                      <a:pt x="53267" y="53267"/>
                    </a:cubicBezTo>
                    <a:cubicBezTo>
                      <a:pt x="87373" y="19161"/>
                      <a:pt x="133631" y="0"/>
                      <a:pt x="181864" y="0"/>
                    </a:cubicBezTo>
                    <a:close/>
                  </a:path>
                </a:pathLst>
              </a:custGeom>
              <a:solidFill>
                <a:srgbClr val="FF914D"/>
              </a:solidFill>
            </p:spPr>
          </p:sp>
          <p:sp>
            <p:nvSpPr>
              <p:cNvPr id="21" name="TextBox 21"/>
              <p:cNvSpPr txBox="1"/>
              <p:nvPr/>
            </p:nvSpPr>
            <p:spPr>
              <a:xfrm>
                <a:off x="0" y="0"/>
                <a:ext cx="571802" cy="578886"/>
              </a:xfrm>
              <a:prstGeom prst="rect">
                <a:avLst/>
              </a:prstGeom>
            </p:spPr>
            <p:txBody>
              <a:bodyPr lIns="50800" tIns="50800" rIns="50800" bIns="50800" rtlCol="0" anchor="ctr"/>
              <a:lstStyle/>
              <a:p>
                <a:pPr algn="ctr">
                  <a:lnSpc>
                    <a:spcPts val="2639"/>
                  </a:lnSpc>
                </a:pPr>
                <a:endParaRPr/>
              </a:p>
            </p:txBody>
          </p:sp>
        </p:grpSp>
        <p:sp>
          <p:nvSpPr>
            <p:cNvPr id="22" name="Freeform 22"/>
            <p:cNvSpPr/>
            <p:nvPr/>
          </p:nvSpPr>
          <p:spPr>
            <a:xfrm>
              <a:off x="525161" y="543093"/>
              <a:ext cx="1844425" cy="1844425"/>
            </a:xfrm>
            <a:custGeom>
              <a:avLst/>
              <a:gdLst/>
              <a:ahLst/>
              <a:cxnLst/>
              <a:rect l="l" t="t" r="r" b="b"/>
              <a:pathLst>
                <a:path w="1844425" h="1844425">
                  <a:moveTo>
                    <a:pt x="0" y="0"/>
                  </a:moveTo>
                  <a:lnTo>
                    <a:pt x="1844425" y="0"/>
                  </a:lnTo>
                  <a:lnTo>
                    <a:pt x="1844425" y="1844425"/>
                  </a:lnTo>
                  <a:lnTo>
                    <a:pt x="0" y="18444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3" name="TextBox 23"/>
          <p:cNvSpPr txBox="1"/>
          <p:nvPr/>
        </p:nvSpPr>
        <p:spPr>
          <a:xfrm>
            <a:off x="1501411" y="955976"/>
            <a:ext cx="5250588" cy="1314450"/>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FFFFFF"/>
                </a:solidFill>
                <a:latin typeface="Telegraf Bold"/>
                <a:ea typeface="Telegraf Bold"/>
                <a:cs typeface="Telegraf Bold"/>
                <a:sym typeface="Telegraf Bold"/>
              </a:rPr>
              <a:t>Updates</a:t>
            </a:r>
          </a:p>
        </p:txBody>
      </p:sp>
      <p:sp>
        <p:nvSpPr>
          <p:cNvPr id="24" name="TextBox 24"/>
          <p:cNvSpPr txBox="1"/>
          <p:nvPr/>
        </p:nvSpPr>
        <p:spPr>
          <a:xfrm>
            <a:off x="12013409" y="1887143"/>
            <a:ext cx="5304424"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a:t>
            </a:r>
          </a:p>
        </p:txBody>
      </p:sp>
      <p:sp>
        <p:nvSpPr>
          <p:cNvPr id="25" name="TextBox 25"/>
          <p:cNvSpPr txBox="1"/>
          <p:nvPr/>
        </p:nvSpPr>
        <p:spPr>
          <a:xfrm>
            <a:off x="12013409" y="814405"/>
            <a:ext cx="5467445" cy="790575"/>
          </a:xfrm>
          <a:prstGeom prst="rect">
            <a:avLst/>
          </a:prstGeom>
        </p:spPr>
        <p:txBody>
          <a:bodyPr lIns="0" tIns="0" rIns="0" bIns="0" rtlCol="0" anchor="t">
            <a:spAutoFit/>
          </a:bodyPr>
          <a:lstStyle/>
          <a:p>
            <a:pPr algn="l">
              <a:lnSpc>
                <a:spcPts val="3000"/>
              </a:lnSpc>
            </a:pPr>
            <a:r>
              <a:rPr lang="en-US" sz="2500" b="1">
                <a:solidFill>
                  <a:srgbClr val="FF914D"/>
                </a:solidFill>
                <a:latin typeface="Telegraf Bold"/>
                <a:ea typeface="Telegraf Bold"/>
                <a:cs typeface="Telegraf Bold"/>
                <a:sym typeface="Telegraf Bold"/>
              </a:rPr>
              <a:t>A new division, new work system</a:t>
            </a:r>
          </a:p>
          <a:p>
            <a:pPr marL="0" lvl="0" indent="0" algn="l">
              <a:lnSpc>
                <a:spcPts val="3000"/>
              </a:lnSpc>
              <a:spcBef>
                <a:spcPct val="0"/>
              </a:spcBef>
            </a:pPr>
            <a:r>
              <a:rPr lang="en-US" sz="2500" b="1">
                <a:solidFill>
                  <a:srgbClr val="FF914D"/>
                </a:solidFill>
                <a:latin typeface="Telegraf Bold"/>
                <a:ea typeface="Telegraf Bold"/>
                <a:cs typeface="Telegraf Bold"/>
                <a:sym typeface="Telegraf Bold"/>
              </a:rPr>
              <a:t>and new employee</a:t>
            </a:r>
          </a:p>
        </p:txBody>
      </p:sp>
      <p:sp>
        <p:nvSpPr>
          <p:cNvPr id="26" name="TextBox 26"/>
          <p:cNvSpPr txBox="1"/>
          <p:nvPr/>
        </p:nvSpPr>
        <p:spPr>
          <a:xfrm>
            <a:off x="12013409" y="5092142"/>
            <a:ext cx="5304424"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a:t>
            </a:r>
          </a:p>
        </p:txBody>
      </p:sp>
      <p:sp>
        <p:nvSpPr>
          <p:cNvPr id="27" name="TextBox 27"/>
          <p:cNvSpPr txBox="1"/>
          <p:nvPr/>
        </p:nvSpPr>
        <p:spPr>
          <a:xfrm>
            <a:off x="12013409" y="4012488"/>
            <a:ext cx="5281136" cy="790575"/>
          </a:xfrm>
          <a:prstGeom prst="rect">
            <a:avLst/>
          </a:prstGeom>
        </p:spPr>
        <p:txBody>
          <a:bodyPr lIns="0" tIns="0" rIns="0" bIns="0" rtlCol="0" anchor="t">
            <a:spAutoFit/>
          </a:bodyPr>
          <a:lstStyle/>
          <a:p>
            <a:pPr marL="0" lvl="0" indent="0" algn="l">
              <a:lnSpc>
                <a:spcPts val="3000"/>
              </a:lnSpc>
              <a:spcBef>
                <a:spcPct val="0"/>
              </a:spcBef>
            </a:pPr>
            <a:r>
              <a:rPr lang="en-US" sz="2500" b="1">
                <a:solidFill>
                  <a:srgbClr val="FF914D"/>
                </a:solidFill>
                <a:latin typeface="Telegraf Bold"/>
                <a:ea typeface="Telegraf Bold"/>
                <a:cs typeface="Telegraf Bold"/>
                <a:sym typeface="Telegraf Bold"/>
              </a:rPr>
              <a:t>The company gets some new investors</a:t>
            </a:r>
          </a:p>
        </p:txBody>
      </p:sp>
      <p:sp>
        <p:nvSpPr>
          <p:cNvPr id="28" name="TextBox 28"/>
          <p:cNvSpPr txBox="1"/>
          <p:nvPr/>
        </p:nvSpPr>
        <p:spPr>
          <a:xfrm>
            <a:off x="12013409" y="8290225"/>
            <a:ext cx="5304424" cy="1153795"/>
          </a:xfrm>
          <a:prstGeom prst="rect">
            <a:avLst/>
          </a:prstGeom>
        </p:spPr>
        <p:txBody>
          <a:bodyPr lIns="0" tIns="0" rIns="0" bIns="0" rtlCol="0" anchor="t">
            <a:spAutoFit/>
          </a:bodyPr>
          <a:lstStyle/>
          <a:p>
            <a:pPr algn="just">
              <a:lnSpc>
                <a:spcPts val="3079"/>
              </a:lnSpc>
              <a:spcBef>
                <a:spcPct val="0"/>
              </a:spcBef>
            </a:pPr>
            <a:r>
              <a:rPr lang="en-US" sz="2199">
                <a:solidFill>
                  <a:srgbClr val="1B1B1B"/>
                </a:solidFill>
                <a:latin typeface="Open Sans"/>
                <a:ea typeface="Open Sans"/>
                <a:cs typeface="Open Sans"/>
                <a:sym typeface="Open Sans"/>
              </a:rPr>
              <a:t>Lorem ipsum dolor sit amet, consectetur adipiscing elit. Cras mattis nunc urna, sit amet tincidunt sem rhoncus id.</a:t>
            </a:r>
          </a:p>
        </p:txBody>
      </p:sp>
      <p:sp>
        <p:nvSpPr>
          <p:cNvPr id="29" name="TextBox 29"/>
          <p:cNvSpPr txBox="1"/>
          <p:nvPr/>
        </p:nvSpPr>
        <p:spPr>
          <a:xfrm>
            <a:off x="12013409" y="7217487"/>
            <a:ext cx="5281136" cy="790575"/>
          </a:xfrm>
          <a:prstGeom prst="rect">
            <a:avLst/>
          </a:prstGeom>
        </p:spPr>
        <p:txBody>
          <a:bodyPr lIns="0" tIns="0" rIns="0" bIns="0" rtlCol="0" anchor="t">
            <a:spAutoFit/>
          </a:bodyPr>
          <a:lstStyle/>
          <a:p>
            <a:pPr marL="0" lvl="0" indent="0" algn="l">
              <a:lnSpc>
                <a:spcPts val="3000"/>
              </a:lnSpc>
              <a:spcBef>
                <a:spcPct val="0"/>
              </a:spcBef>
            </a:pPr>
            <a:r>
              <a:rPr lang="en-US" sz="2500" b="1">
                <a:solidFill>
                  <a:srgbClr val="FF914D"/>
                </a:solidFill>
                <a:latin typeface="Telegraf Bold"/>
                <a:ea typeface="Telegraf Bold"/>
                <a:cs typeface="Telegraf Bold"/>
                <a:sym typeface="Telegraf Bold"/>
              </a:rPr>
              <a:t>Reach multiple areas to expand marketing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553814" y="5708924"/>
            <a:ext cx="15180372" cy="0"/>
          </a:xfrm>
          <a:prstGeom prst="line">
            <a:avLst/>
          </a:prstGeom>
          <a:ln w="28575" cap="rnd">
            <a:solidFill>
              <a:srgbClr val="D9D9D9"/>
            </a:solidFill>
            <a:prstDash val="solid"/>
            <a:headEnd type="none" w="sm" len="sm"/>
            <a:tailEnd type="none" w="sm" len="sm"/>
          </a:ln>
        </p:spPr>
      </p:sp>
      <p:sp>
        <p:nvSpPr>
          <p:cNvPr id="3" name="AutoShape 3"/>
          <p:cNvSpPr/>
          <p:nvPr/>
        </p:nvSpPr>
        <p:spPr>
          <a:xfrm>
            <a:off x="1553814" y="6825889"/>
            <a:ext cx="7590186" cy="0"/>
          </a:xfrm>
          <a:prstGeom prst="line">
            <a:avLst/>
          </a:prstGeom>
          <a:ln w="28575" cap="rnd">
            <a:solidFill>
              <a:srgbClr val="D9D9D9"/>
            </a:solidFill>
            <a:prstDash val="solid"/>
            <a:headEnd type="none" w="sm" len="sm"/>
            <a:tailEnd type="none" w="sm" len="sm"/>
          </a:ln>
        </p:spPr>
      </p:sp>
      <p:sp>
        <p:nvSpPr>
          <p:cNvPr id="4" name="AutoShape 4"/>
          <p:cNvSpPr/>
          <p:nvPr/>
        </p:nvSpPr>
        <p:spPr>
          <a:xfrm>
            <a:off x="1553814" y="7959364"/>
            <a:ext cx="7590186" cy="0"/>
          </a:xfrm>
          <a:prstGeom prst="line">
            <a:avLst/>
          </a:prstGeom>
          <a:ln w="28575" cap="rnd">
            <a:solidFill>
              <a:srgbClr val="D9D9D9"/>
            </a:solidFill>
            <a:prstDash val="solid"/>
            <a:headEnd type="none" w="sm" len="sm"/>
            <a:tailEnd type="none" w="sm" len="sm"/>
          </a:ln>
        </p:spPr>
      </p:sp>
      <p:sp>
        <p:nvSpPr>
          <p:cNvPr id="5" name="AutoShape 5"/>
          <p:cNvSpPr/>
          <p:nvPr/>
        </p:nvSpPr>
        <p:spPr>
          <a:xfrm>
            <a:off x="1553814" y="9062804"/>
            <a:ext cx="15180372" cy="0"/>
          </a:xfrm>
          <a:prstGeom prst="line">
            <a:avLst/>
          </a:prstGeom>
          <a:ln w="28575" cap="rnd">
            <a:solidFill>
              <a:srgbClr val="D9D9D9"/>
            </a:solidFill>
            <a:prstDash val="solid"/>
            <a:headEnd type="none" w="sm" len="sm"/>
            <a:tailEnd type="none" w="sm" len="sm"/>
          </a:ln>
        </p:spPr>
      </p:sp>
      <p:grpSp>
        <p:nvGrpSpPr>
          <p:cNvPr id="6" name="Group 6"/>
          <p:cNvGrpSpPr/>
          <p:nvPr/>
        </p:nvGrpSpPr>
        <p:grpSpPr>
          <a:xfrm>
            <a:off x="0" y="0"/>
            <a:ext cx="18288000" cy="4632599"/>
            <a:chOff x="0" y="0"/>
            <a:chExt cx="4816593" cy="1220108"/>
          </a:xfrm>
        </p:grpSpPr>
        <p:sp>
          <p:nvSpPr>
            <p:cNvPr id="7" name="Freeform 7"/>
            <p:cNvSpPr/>
            <p:nvPr/>
          </p:nvSpPr>
          <p:spPr>
            <a:xfrm>
              <a:off x="0" y="0"/>
              <a:ext cx="4816592" cy="1220108"/>
            </a:xfrm>
            <a:custGeom>
              <a:avLst/>
              <a:gdLst/>
              <a:ahLst/>
              <a:cxnLst/>
              <a:rect l="l" t="t" r="r" b="b"/>
              <a:pathLst>
                <a:path w="4816592" h="1220108">
                  <a:moveTo>
                    <a:pt x="0" y="0"/>
                  </a:moveTo>
                  <a:lnTo>
                    <a:pt x="4816592" y="0"/>
                  </a:lnTo>
                  <a:lnTo>
                    <a:pt x="4816592" y="1220108"/>
                  </a:lnTo>
                  <a:lnTo>
                    <a:pt x="0" y="1220108"/>
                  </a:lnTo>
                  <a:close/>
                </a:path>
              </a:pathLst>
            </a:custGeom>
            <a:solidFill>
              <a:srgbClr val="004AAD"/>
            </a:solidFill>
          </p:spPr>
        </p:sp>
        <p:sp>
          <p:nvSpPr>
            <p:cNvPr id="8" name="TextBox 8"/>
            <p:cNvSpPr txBox="1"/>
            <p:nvPr/>
          </p:nvSpPr>
          <p:spPr>
            <a:xfrm>
              <a:off x="0" y="0"/>
              <a:ext cx="4816593" cy="1220108"/>
            </a:xfrm>
            <a:prstGeom prst="rect">
              <a:avLst/>
            </a:prstGeom>
          </p:spPr>
          <p:txBody>
            <a:bodyPr lIns="50800" tIns="50800" rIns="50800" bIns="50800" rtlCol="0" anchor="ctr"/>
            <a:lstStyle/>
            <a:p>
              <a:pPr algn="ctr">
                <a:lnSpc>
                  <a:spcPts val="2639"/>
                </a:lnSpc>
              </a:pPr>
              <a:endParaRPr/>
            </a:p>
          </p:txBody>
        </p:sp>
      </p:grpSp>
      <p:grpSp>
        <p:nvGrpSpPr>
          <p:cNvPr id="9" name="Group 9"/>
          <p:cNvGrpSpPr/>
          <p:nvPr/>
        </p:nvGrpSpPr>
        <p:grpSpPr>
          <a:xfrm>
            <a:off x="10315429" y="1353640"/>
            <a:ext cx="6418757" cy="2193110"/>
            <a:chOff x="0" y="0"/>
            <a:chExt cx="1690537" cy="577609"/>
          </a:xfrm>
        </p:grpSpPr>
        <p:sp>
          <p:nvSpPr>
            <p:cNvPr id="10" name="Freeform 10"/>
            <p:cNvSpPr/>
            <p:nvPr/>
          </p:nvSpPr>
          <p:spPr>
            <a:xfrm>
              <a:off x="0" y="0"/>
              <a:ext cx="1690537" cy="577609"/>
            </a:xfrm>
            <a:custGeom>
              <a:avLst/>
              <a:gdLst/>
              <a:ahLst/>
              <a:cxnLst/>
              <a:rect l="l" t="t" r="r" b="b"/>
              <a:pathLst>
                <a:path w="1690537" h="577609">
                  <a:moveTo>
                    <a:pt x="61513" y="0"/>
                  </a:moveTo>
                  <a:lnTo>
                    <a:pt x="1629024" y="0"/>
                  </a:lnTo>
                  <a:cubicBezTo>
                    <a:pt x="1645338" y="0"/>
                    <a:pt x="1660984" y="6481"/>
                    <a:pt x="1672520" y="18017"/>
                  </a:cubicBezTo>
                  <a:cubicBezTo>
                    <a:pt x="1684056" y="29553"/>
                    <a:pt x="1690537" y="45199"/>
                    <a:pt x="1690537" y="61513"/>
                  </a:cubicBezTo>
                  <a:lnTo>
                    <a:pt x="1690537" y="516096"/>
                  </a:lnTo>
                  <a:cubicBezTo>
                    <a:pt x="1690537" y="532410"/>
                    <a:pt x="1684056" y="548056"/>
                    <a:pt x="1672520" y="559592"/>
                  </a:cubicBezTo>
                  <a:cubicBezTo>
                    <a:pt x="1660984" y="571128"/>
                    <a:pt x="1645338" y="577609"/>
                    <a:pt x="1629024" y="577609"/>
                  </a:cubicBezTo>
                  <a:lnTo>
                    <a:pt x="61513" y="577609"/>
                  </a:lnTo>
                  <a:cubicBezTo>
                    <a:pt x="45199" y="577609"/>
                    <a:pt x="29553" y="571128"/>
                    <a:pt x="18017" y="559592"/>
                  </a:cubicBezTo>
                  <a:cubicBezTo>
                    <a:pt x="6481" y="548056"/>
                    <a:pt x="0" y="532410"/>
                    <a:pt x="0" y="516096"/>
                  </a:cubicBezTo>
                  <a:lnTo>
                    <a:pt x="0" y="61513"/>
                  </a:lnTo>
                  <a:cubicBezTo>
                    <a:pt x="0" y="45199"/>
                    <a:pt x="6481" y="29553"/>
                    <a:pt x="18017" y="18017"/>
                  </a:cubicBezTo>
                  <a:cubicBezTo>
                    <a:pt x="29553" y="6481"/>
                    <a:pt x="45199" y="0"/>
                    <a:pt x="61513" y="0"/>
                  </a:cubicBezTo>
                  <a:close/>
                </a:path>
              </a:pathLst>
            </a:custGeom>
            <a:solidFill>
              <a:srgbClr val="FF914D"/>
            </a:solidFill>
          </p:spPr>
        </p:sp>
        <p:sp>
          <p:nvSpPr>
            <p:cNvPr id="11" name="TextBox 11"/>
            <p:cNvSpPr txBox="1"/>
            <p:nvPr/>
          </p:nvSpPr>
          <p:spPr>
            <a:xfrm>
              <a:off x="0" y="0"/>
              <a:ext cx="1690537" cy="577609"/>
            </a:xfrm>
            <a:prstGeom prst="rect">
              <a:avLst/>
            </a:prstGeom>
          </p:spPr>
          <p:txBody>
            <a:bodyPr lIns="50800" tIns="50800" rIns="50800" bIns="50800" rtlCol="0" anchor="ctr"/>
            <a:lstStyle/>
            <a:p>
              <a:pPr algn="ctr">
                <a:lnSpc>
                  <a:spcPts val="2639"/>
                </a:lnSpc>
              </a:pPr>
              <a:endParaRPr/>
            </a:p>
          </p:txBody>
        </p:sp>
      </p:grpSp>
      <p:sp>
        <p:nvSpPr>
          <p:cNvPr id="12" name="TextBox 12"/>
          <p:cNvSpPr txBox="1"/>
          <p:nvPr/>
        </p:nvSpPr>
        <p:spPr>
          <a:xfrm>
            <a:off x="1553814" y="2232299"/>
            <a:ext cx="8342701" cy="1314450"/>
          </a:xfrm>
          <a:prstGeom prst="rect">
            <a:avLst/>
          </a:prstGeom>
        </p:spPr>
        <p:txBody>
          <a:bodyPr lIns="0" tIns="0" rIns="0" bIns="0" rtlCol="0" anchor="t">
            <a:spAutoFit/>
          </a:bodyPr>
          <a:lstStyle/>
          <a:p>
            <a:pPr marL="0" lvl="0" indent="0" algn="l">
              <a:lnSpc>
                <a:spcPts val="9600"/>
              </a:lnSpc>
              <a:spcBef>
                <a:spcPct val="0"/>
              </a:spcBef>
            </a:pPr>
            <a:r>
              <a:rPr lang="en-US" sz="8000" b="1">
                <a:solidFill>
                  <a:srgbClr val="FFFFFF"/>
                </a:solidFill>
                <a:latin typeface="Telegraf Bold"/>
                <a:ea typeface="Telegraf Bold"/>
                <a:cs typeface="Telegraf Bold"/>
                <a:sym typeface="Telegraf Bold"/>
              </a:rPr>
              <a:t>Get In Touch</a:t>
            </a:r>
          </a:p>
        </p:txBody>
      </p:sp>
      <p:sp>
        <p:nvSpPr>
          <p:cNvPr id="13" name="TextBox 13"/>
          <p:cNvSpPr txBox="1"/>
          <p:nvPr/>
        </p:nvSpPr>
        <p:spPr>
          <a:xfrm>
            <a:off x="1553814" y="7092589"/>
            <a:ext cx="6006613"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1B1B1B"/>
                </a:solidFill>
                <a:latin typeface="Telegraf"/>
                <a:ea typeface="Telegraf"/>
                <a:cs typeface="Telegraf"/>
                <a:sym typeface="Telegraf"/>
              </a:rPr>
              <a:t>www.reallygreatsite.com</a:t>
            </a:r>
          </a:p>
        </p:txBody>
      </p:sp>
      <p:sp>
        <p:nvSpPr>
          <p:cNvPr id="14" name="TextBox 14"/>
          <p:cNvSpPr txBox="1"/>
          <p:nvPr/>
        </p:nvSpPr>
        <p:spPr>
          <a:xfrm>
            <a:off x="1553814" y="5959114"/>
            <a:ext cx="4403834" cy="581025"/>
          </a:xfrm>
          <a:prstGeom prst="rect">
            <a:avLst/>
          </a:prstGeom>
        </p:spPr>
        <p:txBody>
          <a:bodyPr lIns="0" tIns="0" rIns="0" bIns="0" rtlCol="0" anchor="t">
            <a:spAutoFit/>
          </a:bodyPr>
          <a:lstStyle/>
          <a:p>
            <a:pPr marL="0" lvl="0" indent="0" algn="l">
              <a:lnSpc>
                <a:spcPts val="4200"/>
              </a:lnSpc>
              <a:spcBef>
                <a:spcPct val="0"/>
              </a:spcBef>
            </a:pPr>
            <a:r>
              <a:rPr lang="en-US" sz="3500" spc="210">
                <a:solidFill>
                  <a:srgbClr val="1B1B1B"/>
                </a:solidFill>
                <a:latin typeface="Telegraf"/>
                <a:ea typeface="Telegraf"/>
                <a:cs typeface="Telegraf"/>
                <a:sym typeface="Telegraf"/>
              </a:rPr>
              <a:t>+123-456-7890</a:t>
            </a:r>
          </a:p>
        </p:txBody>
      </p:sp>
      <p:sp>
        <p:nvSpPr>
          <p:cNvPr id="15" name="TextBox 15"/>
          <p:cNvSpPr txBox="1"/>
          <p:nvPr/>
        </p:nvSpPr>
        <p:spPr>
          <a:xfrm>
            <a:off x="1553814" y="8226064"/>
            <a:ext cx="6143994" cy="581025"/>
          </a:xfrm>
          <a:prstGeom prst="rect">
            <a:avLst/>
          </a:prstGeom>
        </p:spPr>
        <p:txBody>
          <a:bodyPr lIns="0" tIns="0" rIns="0" bIns="0" rtlCol="0" anchor="t">
            <a:spAutoFit/>
          </a:bodyPr>
          <a:lstStyle/>
          <a:p>
            <a:pPr marL="0" lvl="0" indent="0" algn="l">
              <a:lnSpc>
                <a:spcPts val="4200"/>
              </a:lnSpc>
              <a:spcBef>
                <a:spcPct val="0"/>
              </a:spcBef>
            </a:pPr>
            <a:r>
              <a:rPr lang="en-US" sz="3500">
                <a:solidFill>
                  <a:srgbClr val="1B1B1B"/>
                </a:solidFill>
                <a:latin typeface="Telegraf"/>
                <a:ea typeface="Telegraf"/>
                <a:cs typeface="Telegraf"/>
                <a:sym typeface="Telegraf"/>
              </a:rPr>
              <a:t>hello@reallygreatsite.com</a:t>
            </a:r>
          </a:p>
        </p:txBody>
      </p:sp>
      <p:sp>
        <p:nvSpPr>
          <p:cNvPr id="16" name="TextBox 16"/>
          <p:cNvSpPr txBox="1"/>
          <p:nvPr/>
        </p:nvSpPr>
        <p:spPr>
          <a:xfrm>
            <a:off x="10315429" y="7111274"/>
            <a:ext cx="6418757" cy="1263650"/>
          </a:xfrm>
          <a:prstGeom prst="rect">
            <a:avLst/>
          </a:prstGeom>
        </p:spPr>
        <p:txBody>
          <a:bodyPr lIns="0" tIns="0" rIns="0" bIns="0" rtlCol="0" anchor="t">
            <a:spAutoFit/>
          </a:bodyPr>
          <a:lstStyle/>
          <a:p>
            <a:pPr algn="l">
              <a:lnSpc>
                <a:spcPts val="4899"/>
              </a:lnSpc>
            </a:pPr>
            <a:r>
              <a:rPr lang="en-US" sz="3499" b="1">
                <a:solidFill>
                  <a:srgbClr val="1B1B1B"/>
                </a:solidFill>
                <a:latin typeface="Telegraf Bold"/>
                <a:ea typeface="Telegraf Bold"/>
                <a:cs typeface="Telegraf Bold"/>
                <a:sym typeface="Telegraf Bold"/>
              </a:rPr>
              <a:t>123 Anywhere St., Any City,</a:t>
            </a:r>
          </a:p>
          <a:p>
            <a:pPr marL="0" lvl="0" indent="0" algn="l">
              <a:lnSpc>
                <a:spcPts val="4899"/>
              </a:lnSpc>
            </a:pPr>
            <a:r>
              <a:rPr lang="en-US" sz="3499" b="1">
                <a:solidFill>
                  <a:srgbClr val="1B1B1B"/>
                </a:solidFill>
                <a:latin typeface="Telegraf Bold"/>
                <a:ea typeface="Telegraf Bold"/>
                <a:cs typeface="Telegraf Bold"/>
                <a:sym typeface="Telegraf Bold"/>
              </a:rPr>
              <a:t>ST 12345</a:t>
            </a:r>
          </a:p>
        </p:txBody>
      </p:sp>
      <p:sp>
        <p:nvSpPr>
          <p:cNvPr id="17" name="TextBox 17"/>
          <p:cNvSpPr txBox="1"/>
          <p:nvPr/>
        </p:nvSpPr>
        <p:spPr>
          <a:xfrm>
            <a:off x="10315429" y="6391279"/>
            <a:ext cx="4655699" cy="504825"/>
          </a:xfrm>
          <a:prstGeom prst="rect">
            <a:avLst/>
          </a:prstGeom>
        </p:spPr>
        <p:txBody>
          <a:bodyPr lIns="0" tIns="0" rIns="0" bIns="0" rtlCol="0" anchor="t">
            <a:spAutoFit/>
          </a:bodyPr>
          <a:lstStyle/>
          <a:p>
            <a:pPr marL="0" lvl="0" indent="0" algn="l">
              <a:lnSpc>
                <a:spcPts val="3600"/>
              </a:lnSpc>
              <a:spcBef>
                <a:spcPct val="0"/>
              </a:spcBef>
            </a:pPr>
            <a:r>
              <a:rPr lang="en-US" sz="3000">
                <a:solidFill>
                  <a:srgbClr val="FF914D"/>
                </a:solidFill>
                <a:latin typeface="Telegraf"/>
                <a:ea typeface="Telegraf"/>
                <a:cs typeface="Telegraf"/>
                <a:sym typeface="Telegraf"/>
              </a:rPr>
              <a:t>Our Company Address</a:t>
            </a:r>
          </a:p>
        </p:txBody>
      </p:sp>
      <p:sp>
        <p:nvSpPr>
          <p:cNvPr id="18" name="TextBox 18"/>
          <p:cNvSpPr txBox="1"/>
          <p:nvPr/>
        </p:nvSpPr>
        <p:spPr>
          <a:xfrm>
            <a:off x="1553814" y="1606765"/>
            <a:ext cx="4721924" cy="396240"/>
          </a:xfrm>
          <a:prstGeom prst="rect">
            <a:avLst/>
          </a:prstGeom>
        </p:spPr>
        <p:txBody>
          <a:bodyPr lIns="0" tIns="0" rIns="0" bIns="0" rtlCol="0" anchor="t">
            <a:spAutoFit/>
          </a:bodyPr>
          <a:lstStyle/>
          <a:p>
            <a:pPr algn="just">
              <a:lnSpc>
                <a:spcPts val="3359"/>
              </a:lnSpc>
              <a:spcBef>
                <a:spcPct val="0"/>
              </a:spcBef>
            </a:pPr>
            <a:r>
              <a:rPr lang="en-US" sz="2399">
                <a:solidFill>
                  <a:srgbClr val="FFFFFF"/>
                </a:solidFill>
                <a:latin typeface="Open Sans"/>
                <a:ea typeface="Open Sans"/>
                <a:cs typeface="Open Sans"/>
                <a:sym typeface="Open Sans"/>
              </a:rPr>
              <a:t>Thank you for the attention.</a:t>
            </a:r>
          </a:p>
        </p:txBody>
      </p:sp>
      <p:sp>
        <p:nvSpPr>
          <p:cNvPr id="19" name="Freeform 19"/>
          <p:cNvSpPr/>
          <p:nvPr/>
        </p:nvSpPr>
        <p:spPr>
          <a:xfrm>
            <a:off x="11297304" y="2003005"/>
            <a:ext cx="856368" cy="894379"/>
          </a:xfrm>
          <a:custGeom>
            <a:avLst/>
            <a:gdLst/>
            <a:ahLst/>
            <a:cxnLst/>
            <a:rect l="l" t="t" r="r" b="b"/>
            <a:pathLst>
              <a:path w="856368" h="894379">
                <a:moveTo>
                  <a:pt x="0" y="0"/>
                </a:moveTo>
                <a:lnTo>
                  <a:pt x="856368" y="0"/>
                </a:lnTo>
                <a:lnTo>
                  <a:pt x="856368" y="894379"/>
                </a:lnTo>
                <a:lnTo>
                  <a:pt x="0" y="894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12418178" y="1964905"/>
            <a:ext cx="3334133" cy="600075"/>
          </a:xfrm>
          <a:prstGeom prst="rect">
            <a:avLst/>
          </a:prstGeom>
        </p:spPr>
        <p:txBody>
          <a:bodyPr lIns="0" tIns="0" rIns="0" bIns="0" rtlCol="0" anchor="t">
            <a:spAutoFit/>
          </a:bodyPr>
          <a:lstStyle/>
          <a:p>
            <a:pPr algn="l">
              <a:lnSpc>
                <a:spcPts val="4481"/>
              </a:lnSpc>
            </a:pPr>
            <a:r>
              <a:rPr lang="en-US" sz="3734" b="1">
                <a:solidFill>
                  <a:srgbClr val="FFFFFF"/>
                </a:solidFill>
                <a:latin typeface="Telegraf Bold"/>
                <a:ea typeface="Telegraf Bold"/>
                <a:cs typeface="Telegraf Bold"/>
                <a:sym typeface="Telegraf Bold"/>
              </a:rPr>
              <a:t>Great Office</a:t>
            </a:r>
          </a:p>
        </p:txBody>
      </p:sp>
      <p:sp>
        <p:nvSpPr>
          <p:cNvPr id="21" name="TextBox 21"/>
          <p:cNvSpPr txBox="1"/>
          <p:nvPr/>
        </p:nvSpPr>
        <p:spPr>
          <a:xfrm>
            <a:off x="12418178" y="2553105"/>
            <a:ext cx="3334133" cy="342900"/>
          </a:xfrm>
          <a:prstGeom prst="rect">
            <a:avLst/>
          </a:prstGeom>
        </p:spPr>
        <p:txBody>
          <a:bodyPr lIns="0" tIns="0" rIns="0" bIns="0" rtlCol="0" anchor="t">
            <a:spAutoFit/>
          </a:bodyPr>
          <a:lstStyle/>
          <a:p>
            <a:pPr algn="l">
              <a:lnSpc>
                <a:spcPts val="2560"/>
              </a:lnSpc>
            </a:pPr>
            <a:r>
              <a:rPr lang="en-US" sz="2134">
                <a:solidFill>
                  <a:srgbClr val="FFFFFF"/>
                </a:solidFill>
                <a:latin typeface="Telegraf"/>
                <a:ea typeface="Telegraf"/>
                <a:cs typeface="Telegraf"/>
                <a:sym typeface="Telegraf"/>
              </a:rPr>
              <a:t>Creative &amp; Technology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575340" cy="1048429"/>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Definisi</a:t>
            </a:r>
            <a:r>
              <a:rPr lang="en-US" sz="4800" b="1" dirty="0">
                <a:solidFill>
                  <a:srgbClr val="1B1B1B"/>
                </a:solidFill>
                <a:latin typeface="Telegraf Bold"/>
                <a:ea typeface="Telegraf Bold"/>
                <a:cs typeface="Telegraf Bold"/>
                <a:sym typeface="Telegraf Bold"/>
              </a:rPr>
              <a:t> Analytics</a:t>
            </a:r>
          </a:p>
        </p:txBody>
      </p:sp>
      <p:sp>
        <p:nvSpPr>
          <p:cNvPr id="8" name="TextBox 8"/>
          <p:cNvSpPr txBox="1"/>
          <p:nvPr/>
        </p:nvSpPr>
        <p:spPr>
          <a:xfrm>
            <a:off x="1066800" y="3031003"/>
            <a:ext cx="7600950" cy="1961114"/>
          </a:xfrm>
          <a:prstGeom prst="rect">
            <a:avLst/>
          </a:prstGeom>
        </p:spPr>
        <p:txBody>
          <a:bodyPr wrap="square" lIns="0" tIns="0" rIns="0" bIns="0" rtlCol="0" anchor="t">
            <a:spAutoFit/>
          </a:bodyPr>
          <a:lstStyle/>
          <a:p>
            <a:pPr algn="just">
              <a:lnSpc>
                <a:spcPts val="3079"/>
              </a:lnSpc>
              <a:spcBef>
                <a:spcPct val="0"/>
              </a:spcBef>
            </a:pPr>
            <a:r>
              <a:rPr lang="en-US" sz="2199" b="1" dirty="0">
                <a:solidFill>
                  <a:srgbClr val="FF914D"/>
                </a:solidFill>
                <a:latin typeface="Telegraf" panose="020B0604020202020204" charset="0"/>
                <a:ea typeface="Open Sans"/>
                <a:cs typeface="Open Sans"/>
                <a:sym typeface="Open Sans"/>
              </a:rPr>
              <a:t>Analytics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adalah</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penggunaan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ekstensif</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atas</a:t>
            </a:r>
            <a:r>
              <a:rPr lang="en-US" sz="2199" dirty="0">
                <a:solidFill>
                  <a:srgbClr val="1B1B1B"/>
                </a:solidFill>
                <a:latin typeface="Telegraf" panose="020B0604020202020204" charset="0"/>
                <a:ea typeface="Open Sans"/>
                <a:cs typeface="Open Sans"/>
                <a:sym typeface="Open Sans"/>
              </a:rPr>
              <a:t> data, </a:t>
            </a:r>
            <a:r>
              <a:rPr lang="en-US" sz="2199" dirty="0" err="1">
                <a:solidFill>
                  <a:srgbClr val="1B1B1B"/>
                </a:solidFill>
                <a:latin typeface="Telegraf" panose="020B0604020202020204" charset="0"/>
                <a:ea typeface="Open Sans"/>
                <a:cs typeface="Open Sans"/>
                <a:sym typeface="Open Sans"/>
              </a:rPr>
              <a:t>analisis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statistika</a:t>
            </a:r>
            <a:r>
              <a:rPr lang="en-US" sz="2199" dirty="0">
                <a:solidFill>
                  <a:srgbClr val="1B1B1B"/>
                </a:solidFill>
                <a:latin typeface="Telegraf" panose="020B0604020202020204" charset="0"/>
                <a:ea typeface="Open Sans"/>
                <a:cs typeface="Open Sans"/>
                <a:sym typeface="Open Sans"/>
              </a:rPr>
              <a:t> dan </a:t>
            </a:r>
            <a:r>
              <a:rPr lang="en-US" sz="2199" dirty="0" err="1">
                <a:solidFill>
                  <a:srgbClr val="1B1B1B"/>
                </a:solidFill>
                <a:latin typeface="Telegraf" panose="020B0604020202020204" charset="0"/>
                <a:ea typeface="Open Sans"/>
                <a:cs typeface="Open Sans"/>
                <a:sym typeface="Open Sans"/>
              </a:rPr>
              <a:t>kuantitatif</a:t>
            </a:r>
            <a:r>
              <a:rPr lang="en-US" sz="2199" dirty="0">
                <a:solidFill>
                  <a:srgbClr val="1B1B1B"/>
                </a:solidFill>
                <a:latin typeface="Telegraf" panose="020B0604020202020204" charset="0"/>
                <a:ea typeface="Open Sans"/>
                <a:cs typeface="Open Sans"/>
                <a:sym typeface="Open Sans"/>
              </a:rPr>
              <a:t>, model </a:t>
            </a:r>
            <a:r>
              <a:rPr lang="en-US" sz="2199" dirty="0" err="1">
                <a:solidFill>
                  <a:srgbClr val="1B1B1B"/>
                </a:solidFill>
                <a:latin typeface="Telegraf" panose="020B0604020202020204" charset="0"/>
                <a:ea typeface="Open Sans"/>
                <a:cs typeface="Open Sans"/>
                <a:sym typeface="Open Sans"/>
              </a:rPr>
              <a:t>eksplanatori</a:t>
            </a:r>
            <a:r>
              <a:rPr lang="en-US" sz="2199" dirty="0">
                <a:solidFill>
                  <a:srgbClr val="1B1B1B"/>
                </a:solidFill>
                <a:latin typeface="Telegraf" panose="020B0604020202020204" charset="0"/>
                <a:ea typeface="Open Sans"/>
                <a:cs typeface="Open Sans"/>
                <a:sym typeface="Open Sans"/>
              </a:rPr>
              <a:t> dan </a:t>
            </a:r>
            <a:r>
              <a:rPr lang="en-US" sz="2199" dirty="0" err="1">
                <a:solidFill>
                  <a:srgbClr val="1B1B1B"/>
                </a:solidFill>
                <a:latin typeface="Telegraf" panose="020B0604020202020204" charset="0"/>
                <a:ea typeface="Open Sans"/>
                <a:cs typeface="Open Sans"/>
                <a:sym typeface="Open Sans"/>
              </a:rPr>
              <a:t>prediktif</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serta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manajemen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berbasis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fakta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untuk</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mendukung</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pengambilan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keputusan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beserta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tindakannya</a:t>
            </a:r>
            <a:r>
              <a:rPr lang="en-US" sz="2199" dirty="0">
                <a:solidFill>
                  <a:srgbClr val="1B1B1B"/>
                </a:solidFill>
                <a:latin typeface="Telegraf" panose="020B0604020202020204" charset="0"/>
                <a:ea typeface="Open Sans"/>
                <a:cs typeface="Open Sans"/>
                <a:sym typeface="Open Sans"/>
              </a:rPr>
              <a:t>.</a:t>
            </a:r>
          </a:p>
          <a:p>
            <a:pPr algn="just">
              <a:lnSpc>
                <a:spcPts val="3079"/>
              </a:lnSpc>
              <a:spcBef>
                <a:spcPct val="0"/>
              </a:spcBef>
            </a:pPr>
            <a:r>
              <a:rPr lang="en-US" sz="2199" dirty="0">
                <a:solidFill>
                  <a:srgbClr val="1B1B1B"/>
                </a:solidFill>
                <a:latin typeface="Telegraf" panose="020B0604020202020204" charset="0"/>
                <a:ea typeface="Open Sans"/>
                <a:cs typeface="Open Sans"/>
                <a:sym typeface="Open Sans"/>
              </a:rPr>
              <a:t>(Davenport &amp; Harris, 2017)</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8">
            <a:extLst>
              <a:ext uri="{FF2B5EF4-FFF2-40B4-BE49-F238E27FC236}">
                <a16:creationId xmlns:a16="http://schemas.microsoft.com/office/drawing/2014/main" id="{908B7F96-860D-4B37-B1DB-D67E347F767D}"/>
              </a:ext>
            </a:extLst>
          </p:cNvPr>
          <p:cNvSpPr txBox="1"/>
          <p:nvPr/>
        </p:nvSpPr>
        <p:spPr>
          <a:xfrm>
            <a:off x="10284345" y="6963114"/>
            <a:ext cx="7600950" cy="1160959"/>
          </a:xfrm>
          <a:prstGeom prst="rect">
            <a:avLst/>
          </a:prstGeom>
        </p:spPr>
        <p:txBody>
          <a:bodyPr wrap="square" lIns="0" tIns="0" rIns="0" bIns="0" rtlCol="0" anchor="t">
            <a:spAutoFit/>
          </a:bodyPr>
          <a:lstStyle/>
          <a:p>
            <a:pPr algn="just">
              <a:lnSpc>
                <a:spcPts val="3079"/>
              </a:lnSpc>
              <a:spcBef>
                <a:spcPct val="0"/>
              </a:spcBef>
            </a:pPr>
            <a:r>
              <a:rPr lang="en-US" sz="2000" dirty="0">
                <a:latin typeface="Telegraf" panose="020B0604020202020204" charset="0"/>
                <a:ea typeface="Open Sans"/>
                <a:cs typeface="Open Sans"/>
                <a:sym typeface="Open Sans"/>
              </a:rPr>
              <a:t>Analytics </a:t>
            </a:r>
            <a:r>
              <a:rPr lang="en-US" sz="2000" dirty="0" err="1">
                <a:latin typeface="Telegraf" panose="020B0604020202020204" charset="0"/>
                <a:ea typeface="Open Sans"/>
                <a:cs typeface="Open Sans"/>
                <a:sym typeface="Open Sans"/>
              </a:rPr>
              <a:t>merupakan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kerangka</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praktis</a:t>
            </a:r>
            <a:r>
              <a:rPr lang="en-US" sz="2000" dirty="0">
                <a:latin typeface="Telegraf" panose="020B0604020202020204" charset="0"/>
                <a:ea typeface="Open Sans"/>
                <a:cs typeface="Open Sans"/>
                <a:sym typeface="Open Sans"/>
              </a:rPr>
              <a:t> yang </a:t>
            </a:r>
            <a:r>
              <a:rPr lang="en-US" sz="2000" dirty="0" err="1">
                <a:latin typeface="Telegraf" panose="020B0604020202020204" charset="0"/>
                <a:ea typeface="Open Sans"/>
                <a:cs typeface="Open Sans"/>
                <a:sym typeface="Open Sans"/>
              </a:rPr>
              <a:t>dapat</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digunakan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untuk</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mendapatkan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berbagai</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wawasan</a:t>
            </a:r>
            <a:r>
              <a:rPr lang="en-US" sz="2000" dirty="0">
                <a:latin typeface="Telegraf" panose="020B0604020202020204" charset="0"/>
                <a:ea typeface="Open Sans"/>
                <a:cs typeface="Open Sans"/>
                <a:sym typeface="Open Sans"/>
              </a:rPr>
              <a:t> (insight) </a:t>
            </a:r>
            <a:r>
              <a:rPr lang="en-US" sz="2000" dirty="0" err="1">
                <a:latin typeface="Telegraf" panose="020B0604020202020204" charset="0"/>
                <a:ea typeface="Open Sans"/>
                <a:cs typeface="Open Sans"/>
                <a:sym typeface="Open Sans"/>
              </a:rPr>
              <a:t>dari</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sekumpulan</a:t>
            </a:r>
            <a:r>
              <a:rPr lang="en-US" sz="2000" dirty="0">
                <a:latin typeface="Telegraf" panose="020B0604020202020204" charset="0"/>
                <a:ea typeface="Open Sans"/>
                <a:cs typeface="Open Sans"/>
                <a:sym typeface="Open Sans"/>
              </a:rPr>
              <a:t> data yang </a:t>
            </a:r>
            <a:r>
              <a:rPr lang="en-US" sz="2000" dirty="0" err="1">
                <a:latin typeface="Telegraf" panose="020B0604020202020204" charset="0"/>
                <a:ea typeface="Open Sans"/>
                <a:cs typeface="Open Sans"/>
                <a:sym typeface="Open Sans"/>
              </a:rPr>
              <a:t>dapat</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diakses</a:t>
            </a:r>
            <a:r>
              <a:rPr lang="en-US" sz="2000" dirty="0">
                <a:latin typeface="Telegraf" panose="020B0604020202020204" charset="0"/>
                <a:ea typeface="Open Sans"/>
                <a:cs typeface="Open Sans"/>
                <a:sym typeface="Open Sans"/>
              </a:rPr>
              <a:t> oleh </a:t>
            </a:r>
            <a:r>
              <a:rPr lang="en-US" sz="2000" dirty="0" err="1">
                <a:latin typeface="Telegraf" panose="020B0604020202020204" charset="0"/>
                <a:ea typeface="Open Sans"/>
                <a:cs typeface="Open Sans"/>
                <a:sym typeface="Open Sans"/>
              </a:rPr>
              <a:t>organisasi</a:t>
            </a:r>
            <a:r>
              <a:rPr lang="en-US" sz="2000" dirty="0">
                <a:latin typeface="Telegraf" panose="020B0604020202020204" charset="0"/>
                <a:ea typeface="Open Sans"/>
                <a:cs typeface="Open Sans"/>
                <a:sym typeface="Open Sans"/>
              </a:rPr>
              <a:t>.</a:t>
            </a:r>
          </a:p>
        </p:txBody>
      </p:sp>
      <p:sp>
        <p:nvSpPr>
          <p:cNvPr id="16" name="TextBox 8">
            <a:extLst>
              <a:ext uri="{FF2B5EF4-FFF2-40B4-BE49-F238E27FC236}">
                <a16:creationId xmlns:a16="http://schemas.microsoft.com/office/drawing/2014/main" id="{27C55437-1874-43A4-9533-551E442BDF1F}"/>
              </a:ext>
            </a:extLst>
          </p:cNvPr>
          <p:cNvSpPr txBox="1"/>
          <p:nvPr/>
        </p:nvSpPr>
        <p:spPr>
          <a:xfrm>
            <a:off x="1066800" y="5669674"/>
            <a:ext cx="7600950" cy="2757934"/>
          </a:xfrm>
          <a:prstGeom prst="rect">
            <a:avLst/>
          </a:prstGeom>
        </p:spPr>
        <p:txBody>
          <a:bodyPr wrap="square" lIns="0" tIns="0" rIns="0" bIns="0" rtlCol="0" anchor="t">
            <a:spAutoFit/>
          </a:bodyPr>
          <a:lstStyle/>
          <a:p>
            <a:pPr algn="just">
              <a:lnSpc>
                <a:spcPts val="3079"/>
              </a:lnSpc>
              <a:spcBef>
                <a:spcPct val="0"/>
              </a:spcBef>
            </a:pPr>
            <a:r>
              <a:rPr lang="en-US" sz="2200" b="1" dirty="0">
                <a:latin typeface="Telegraf" panose="020B0604020202020204" charset="0"/>
                <a:ea typeface="Open Sans"/>
                <a:cs typeface="Open Sans"/>
                <a:sym typeface="Open Sans"/>
              </a:rPr>
              <a:t>Analytics</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atau</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analitika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adalah</a:t>
            </a:r>
            <a:r>
              <a:rPr lang="en-US" sz="2200" dirty="0">
                <a:latin typeface="Telegraf" panose="020B0604020202020204" charset="0"/>
                <a:ea typeface="Open Sans"/>
                <a:cs typeface="Open Sans"/>
                <a:sym typeface="Open Sans"/>
              </a:rPr>
              <a:t> proses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mendefinisikan</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kebutuhan</a:t>
            </a:r>
            <a:r>
              <a:rPr lang="en-US" sz="2200" b="1" dirty="0">
                <a:latin typeface="Telegraf" panose="020B0604020202020204" charset="0"/>
                <a:ea typeface="Open Sans"/>
                <a:cs typeface="Open Sans"/>
                <a:sym typeface="Open Sans"/>
              </a:rPr>
              <a:t> data</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mengidentifikasi</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sumber</a:t>
            </a:r>
            <a:r>
              <a:rPr lang="en-US" sz="2200" b="1" dirty="0">
                <a:latin typeface="Telegraf" panose="020B0604020202020204" charset="0"/>
                <a:ea typeface="Open Sans"/>
                <a:cs typeface="Open Sans"/>
                <a:sym typeface="Open Sans"/>
              </a:rPr>
              <a:t> data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beserta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teknik</a:t>
            </a:r>
            <a:r>
              <a:rPr lang="en-US" sz="2200" dirty="0">
                <a:latin typeface="Telegraf" panose="020B0604020202020204" charset="0"/>
                <a:ea typeface="Open Sans"/>
                <a:cs typeface="Open Sans"/>
                <a:sym typeface="Open Sans"/>
              </a:rPr>
              <a:t> dan </a:t>
            </a:r>
            <a:r>
              <a:rPr lang="en-US" sz="2200" dirty="0" err="1">
                <a:latin typeface="Telegraf" panose="020B0604020202020204" charset="0"/>
                <a:ea typeface="Open Sans"/>
                <a:cs typeface="Open Sans"/>
                <a:sym typeface="Open Sans"/>
              </a:rPr>
              <a:t>perangkat</a:t>
            </a:r>
            <a:r>
              <a:rPr lang="en-US" sz="2200" dirty="0">
                <a:latin typeface="Telegraf" panose="020B0604020202020204" charset="0"/>
                <a:ea typeface="Open Sans"/>
                <a:cs typeface="Open Sans"/>
                <a:sym typeface="Open Sans"/>
              </a:rPr>
              <a:t> yang </a:t>
            </a:r>
            <a:r>
              <a:rPr lang="en-US" sz="2200" dirty="0" err="1">
                <a:latin typeface="Telegraf" panose="020B0604020202020204" charset="0"/>
                <a:ea typeface="Open Sans"/>
                <a:cs typeface="Open Sans"/>
                <a:sym typeface="Open Sans"/>
              </a:rPr>
              <a:t>sesuai</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mengumpulkan</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mengolah</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menganalisis</a:t>
            </a:r>
            <a:r>
              <a:rPr lang="en-US" sz="2200" b="1" dirty="0">
                <a:latin typeface="Telegraf" panose="020B0604020202020204" charset="0"/>
                <a:ea typeface="Open Sans"/>
                <a:cs typeface="Open Sans"/>
                <a:sym typeface="Open Sans"/>
              </a:rPr>
              <a:t>,  dan </a:t>
            </a:r>
            <a:r>
              <a:rPr lang="en-US" sz="2200" b="1" dirty="0" err="1">
                <a:latin typeface="Telegraf" panose="020B0604020202020204" charset="0"/>
                <a:ea typeface="Open Sans"/>
                <a:cs typeface="Open Sans"/>
                <a:sym typeface="Open Sans"/>
              </a:rPr>
              <a:t>menyajikan</a:t>
            </a:r>
            <a:r>
              <a:rPr lang="en-US" sz="2200" b="1" dirty="0">
                <a:latin typeface="Telegraf" panose="020B0604020202020204" charset="0"/>
                <a:ea typeface="Open Sans"/>
                <a:cs typeface="Open Sans"/>
                <a:sym typeface="Open Sans"/>
              </a:rPr>
              <a:t> </a:t>
            </a:r>
            <a:r>
              <a:rPr lang="en-US" sz="2200" dirty="0">
                <a:latin typeface="Telegraf" panose="020B0604020202020204" charset="0"/>
                <a:ea typeface="Open Sans"/>
                <a:cs typeface="Open Sans"/>
                <a:sym typeface="Open Sans"/>
              </a:rPr>
              <a:t>data </a:t>
            </a:r>
            <a:r>
              <a:rPr lang="en-US" sz="2200" dirty="0" err="1">
                <a:latin typeface="Telegraf" panose="020B0604020202020204" charset="0"/>
                <a:ea typeface="Open Sans"/>
                <a:cs typeface="Open Sans"/>
                <a:sym typeface="Open Sans"/>
              </a:rPr>
              <a:t>sehingga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dapat</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digunakan</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mendukung</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berbagai</a:t>
            </a:r>
            <a:r>
              <a:rPr lang="en-US" sz="2200" b="1" dirty="0">
                <a:latin typeface="Telegraf" panose="020B0604020202020204" charset="0"/>
                <a:ea typeface="Open Sans"/>
                <a:cs typeface="Open Sans"/>
                <a:sym typeface="Open Sans"/>
              </a:rPr>
              <a:t>  proses dan </a:t>
            </a:r>
            <a:r>
              <a:rPr lang="en-US" sz="2200" b="1" dirty="0" err="1">
                <a:latin typeface="Telegraf" panose="020B0604020202020204" charset="0"/>
                <a:ea typeface="Open Sans"/>
                <a:cs typeface="Open Sans"/>
                <a:sym typeface="Open Sans"/>
              </a:rPr>
              <a:t>fungsi</a:t>
            </a:r>
            <a:r>
              <a:rPr lang="en-US" sz="2200" b="1"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dalam</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organisasi</a:t>
            </a:r>
            <a:r>
              <a:rPr lang="en-US" sz="2200" dirty="0">
                <a:latin typeface="Telegraf" panose="020B0604020202020204" charset="0"/>
                <a:ea typeface="Open Sans"/>
                <a:cs typeface="Open Sans"/>
                <a:sym typeface="Open Sans"/>
              </a:rPr>
              <a:t>.</a:t>
            </a:r>
          </a:p>
        </p:txBody>
      </p:sp>
      <p:graphicFrame>
        <p:nvGraphicFramePr>
          <p:cNvPr id="17" name="Content Placeholder 3">
            <a:extLst>
              <a:ext uri="{FF2B5EF4-FFF2-40B4-BE49-F238E27FC236}">
                <a16:creationId xmlns:a16="http://schemas.microsoft.com/office/drawing/2014/main" id="{F1B4595B-D492-41C1-B9A4-8555561B22FD}"/>
              </a:ext>
            </a:extLst>
          </p:cNvPr>
          <p:cNvGraphicFramePr>
            <a:graphicFrameLocks/>
          </p:cNvGraphicFramePr>
          <p:nvPr>
            <p:extLst>
              <p:ext uri="{D42A27DB-BD31-4B8C-83A1-F6EECF244321}">
                <p14:modId xmlns:p14="http://schemas.microsoft.com/office/powerpoint/2010/main" val="1528012059"/>
              </p:ext>
            </p:extLst>
          </p:nvPr>
        </p:nvGraphicFramePr>
        <p:xfrm>
          <a:off x="10046605" y="2309842"/>
          <a:ext cx="5161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Rounded Corners 17">
            <a:extLst>
              <a:ext uri="{FF2B5EF4-FFF2-40B4-BE49-F238E27FC236}">
                <a16:creationId xmlns:a16="http://schemas.microsoft.com/office/drawing/2014/main" id="{A17C3507-07B4-417A-AFBA-FD496E5E4E64}"/>
              </a:ext>
            </a:extLst>
          </p:cNvPr>
          <p:cNvSpPr/>
          <p:nvPr/>
        </p:nvSpPr>
        <p:spPr>
          <a:xfrm>
            <a:off x="15539735" y="5669674"/>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SPT </a:t>
            </a:r>
            <a:r>
              <a:rPr lang="en-US" dirty="0" err="1">
                <a:ln w="0"/>
                <a:solidFill>
                  <a:schemeClr val="tx1"/>
                </a:solidFill>
                <a:effectLst>
                  <a:outerShdw blurRad="38100" dist="19050" dir="2700000" algn="tl" rotWithShape="0">
                    <a:schemeClr val="dk1">
                      <a:alpha val="40000"/>
                    </a:schemeClr>
                  </a:outerShdw>
                </a:effectLst>
              </a:rPr>
              <a:t>Wajib</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endParaRPr lang="id-ID" dirty="0">
              <a:ln w="0"/>
              <a:solidFill>
                <a:schemeClr val="tx1"/>
              </a:solidFill>
              <a:effectLst>
                <a:outerShdw blurRad="38100" dist="19050" dir="2700000" algn="tl" rotWithShape="0">
                  <a:schemeClr val="dk1">
                    <a:alpha val="40000"/>
                  </a:schemeClr>
                </a:outerShdw>
              </a:effectLst>
            </a:endParaRPr>
          </a:p>
        </p:txBody>
      </p:sp>
      <p:sp>
        <p:nvSpPr>
          <p:cNvPr id="19" name="Rectangle: Rounded Corners 18">
            <a:extLst>
              <a:ext uri="{FF2B5EF4-FFF2-40B4-BE49-F238E27FC236}">
                <a16:creationId xmlns:a16="http://schemas.microsoft.com/office/drawing/2014/main" id="{EDA9471E-E22E-450D-B395-266C3B16755A}"/>
              </a:ext>
            </a:extLst>
          </p:cNvPr>
          <p:cNvSpPr/>
          <p:nvPr/>
        </p:nvSpPr>
        <p:spPr>
          <a:xfrm>
            <a:off x="15539734" y="4485511"/>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Informasi</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penghasilan</a:t>
            </a:r>
            <a:r>
              <a:rPr lang="en-US" dirty="0">
                <a:ln w="0"/>
                <a:solidFill>
                  <a:schemeClr val="tx1"/>
                </a:solidFill>
                <a:effectLst>
                  <a:outerShdw blurRad="38100" dist="19050" dir="2700000" algn="tl" rotWithShape="0">
                    <a:schemeClr val="dk1">
                      <a:alpha val="40000"/>
                    </a:schemeClr>
                  </a:outerShdw>
                </a:effectLst>
              </a:rPr>
              <a:t> dan </a:t>
            </a:r>
            <a:r>
              <a:rPr lang="en-US" dirty="0" err="1">
                <a:ln w="0"/>
                <a:solidFill>
                  <a:schemeClr val="tx1"/>
                </a:solidFill>
                <a:effectLst>
                  <a:outerShdw blurRad="38100" dist="19050" dir="2700000" algn="tl" rotWithShape="0">
                    <a:schemeClr val="dk1">
                      <a:alpha val="40000"/>
                    </a:schemeClr>
                  </a:outerShdw>
                </a:effectLst>
              </a:rPr>
              <a:t>pajak</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terutang</a:t>
            </a:r>
            <a:endParaRPr lang="id-ID" dirty="0">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8AC1B76D-4838-4111-AEEB-1B86B1796D63}"/>
              </a:ext>
            </a:extLst>
          </p:cNvPr>
          <p:cNvSpPr/>
          <p:nvPr/>
        </p:nvSpPr>
        <p:spPr>
          <a:xfrm>
            <a:off x="15539735" y="3331016"/>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Wajib</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r>
              <a:rPr lang="en-US" dirty="0">
                <a:ln w="0"/>
                <a:solidFill>
                  <a:schemeClr val="tx1"/>
                </a:solidFill>
                <a:effectLst>
                  <a:outerShdw blurRad="38100" dist="19050" dir="2700000" algn="tl" rotWithShape="0">
                    <a:schemeClr val="dk1">
                      <a:alpha val="40000"/>
                    </a:schemeClr>
                  </a:outerShdw>
                </a:effectLst>
              </a:rPr>
              <a:t> yang </a:t>
            </a:r>
            <a:r>
              <a:rPr lang="en-US" dirty="0" err="1">
                <a:ln w="0"/>
                <a:solidFill>
                  <a:schemeClr val="tx1"/>
                </a:solidFill>
                <a:effectLst>
                  <a:outerShdw blurRad="38100" dist="19050" dir="2700000" algn="tl" rotWithShape="0">
                    <a:schemeClr val="dk1">
                      <a:alpha val="40000"/>
                    </a:schemeClr>
                  </a:outerShdw>
                </a:effectLst>
              </a:rPr>
              <a:t>memanfaatkan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insentif</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perpajakan</a:t>
            </a:r>
            <a:endParaRPr lang="id-ID" dirty="0">
              <a:ln w="0"/>
              <a:solidFill>
                <a:schemeClr val="tx1"/>
              </a:solidFill>
              <a:effectLst>
                <a:outerShdw blurRad="38100" dist="19050" dir="2700000" algn="tl" rotWithShape="0">
                  <a:schemeClr val="dk1">
                    <a:alpha val="40000"/>
                  </a:schemeClr>
                </a:outerShdw>
              </a:effectLst>
            </a:endParaRPr>
          </a:p>
        </p:txBody>
      </p:sp>
      <p:sp>
        <p:nvSpPr>
          <p:cNvPr id="21" name="Rectangle: Rounded Corners 20">
            <a:extLst>
              <a:ext uri="{FF2B5EF4-FFF2-40B4-BE49-F238E27FC236}">
                <a16:creationId xmlns:a16="http://schemas.microsoft.com/office/drawing/2014/main" id="{810F5BC5-0F26-4A5C-89FB-5703578AE8A3}"/>
              </a:ext>
            </a:extLst>
          </p:cNvPr>
          <p:cNvSpPr/>
          <p:nvPr/>
        </p:nvSpPr>
        <p:spPr>
          <a:xfrm>
            <a:off x="15539734" y="2161687"/>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Desain dan </a:t>
            </a:r>
            <a:r>
              <a:rPr lang="en-US" i="1" dirty="0">
                <a:ln w="0"/>
                <a:solidFill>
                  <a:schemeClr val="tx1"/>
                </a:solidFill>
                <a:effectLst>
                  <a:outerShdw blurRad="38100" dist="19050" dir="2700000" algn="tl" rotWithShape="0">
                    <a:schemeClr val="dk1">
                      <a:alpha val="40000"/>
                    </a:schemeClr>
                  </a:outerShdw>
                </a:effectLst>
              </a:rPr>
              <a:t>targeting </a:t>
            </a:r>
            <a:r>
              <a:rPr lang="en-US" dirty="0" err="1">
                <a:ln w="0"/>
                <a:solidFill>
                  <a:schemeClr val="tx1"/>
                </a:solidFill>
                <a:effectLst>
                  <a:outerShdw blurRad="38100" dist="19050" dir="2700000" algn="tl" rotWithShape="0">
                    <a:schemeClr val="dk1">
                      <a:alpha val="40000"/>
                    </a:schemeClr>
                  </a:outerShdw>
                </a:effectLst>
              </a:rPr>
              <a:t>kebijakan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insentif</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endParaRPr lang="id-ID"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7012BF-0498-466E-8B78-73C1C7FCA9B8}"/>
              </a:ext>
            </a:extLst>
          </p:cNvPr>
          <p:cNvGrpSpPr/>
          <p:nvPr/>
        </p:nvGrpSpPr>
        <p:grpSpPr>
          <a:xfrm>
            <a:off x="1652260" y="2296964"/>
            <a:ext cx="15392400" cy="7703246"/>
            <a:chOff x="1676400" y="2545654"/>
            <a:chExt cx="15392400" cy="7703246"/>
          </a:xfrm>
        </p:grpSpPr>
        <p:grpSp>
          <p:nvGrpSpPr>
            <p:cNvPr id="3" name="Group 2">
              <a:extLst>
                <a:ext uri="{FF2B5EF4-FFF2-40B4-BE49-F238E27FC236}">
                  <a16:creationId xmlns:a16="http://schemas.microsoft.com/office/drawing/2014/main" id="{669C0A4F-D4CF-46D5-B456-7B970AE470B0}"/>
                </a:ext>
              </a:extLst>
            </p:cNvPr>
            <p:cNvGrpSpPr/>
            <p:nvPr/>
          </p:nvGrpSpPr>
          <p:grpSpPr>
            <a:xfrm>
              <a:off x="1676400" y="3142618"/>
              <a:ext cx="15392400" cy="7106282"/>
              <a:chOff x="1426415" y="2427441"/>
              <a:chExt cx="11072915" cy="5418667"/>
            </a:xfrm>
          </p:grpSpPr>
          <p:graphicFrame>
            <p:nvGraphicFramePr>
              <p:cNvPr id="23" name="Diagram 22">
                <a:extLst>
                  <a:ext uri="{FF2B5EF4-FFF2-40B4-BE49-F238E27FC236}">
                    <a16:creationId xmlns:a16="http://schemas.microsoft.com/office/drawing/2014/main" id="{B890D834-11BB-4EF2-9C9A-AD73974B8C4A}"/>
                  </a:ext>
                </a:extLst>
              </p:cNvPr>
              <p:cNvGraphicFramePr/>
              <p:nvPr>
                <p:extLst>
                  <p:ext uri="{D42A27DB-BD31-4B8C-83A1-F6EECF244321}">
                    <p14:modId xmlns:p14="http://schemas.microsoft.com/office/powerpoint/2010/main" val="3524955534"/>
                  </p:ext>
                </p:extLst>
              </p:nvPr>
            </p:nvGraphicFramePr>
            <p:xfrm>
              <a:off x="1426415" y="2427441"/>
              <a:ext cx="1107291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Graphic 23" descr="Bar chart with solid fill">
                <a:extLst>
                  <a:ext uri="{FF2B5EF4-FFF2-40B4-BE49-F238E27FC236}">
                    <a16:creationId xmlns:a16="http://schemas.microsoft.com/office/drawing/2014/main" id="{4C0B4E2D-3B1A-4041-AAC0-49C163FE02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0541" y="5301346"/>
                <a:ext cx="698110" cy="698110"/>
              </a:xfrm>
              <a:prstGeom prst="rect">
                <a:avLst/>
              </a:prstGeom>
            </p:spPr>
          </p:pic>
          <p:pic>
            <p:nvPicPr>
              <p:cNvPr id="25" name="Graphic 24" descr="Research with solid fill">
                <a:extLst>
                  <a:ext uri="{FF2B5EF4-FFF2-40B4-BE49-F238E27FC236}">
                    <a16:creationId xmlns:a16="http://schemas.microsoft.com/office/drawing/2014/main" id="{6B916C4C-F821-4EA1-936C-452ACFC4CE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1265" y="4539932"/>
                <a:ext cx="914400" cy="914400"/>
              </a:xfrm>
              <a:prstGeom prst="rect">
                <a:avLst/>
              </a:prstGeom>
            </p:spPr>
          </p:pic>
          <p:pic>
            <p:nvPicPr>
              <p:cNvPr id="26" name="Graphic 25" descr="Statistics with solid fill">
                <a:extLst>
                  <a:ext uri="{FF2B5EF4-FFF2-40B4-BE49-F238E27FC236}">
                    <a16:creationId xmlns:a16="http://schemas.microsoft.com/office/drawing/2014/main" id="{16C49A24-FABE-4839-B016-A7C590FC46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9634" y="3836548"/>
                <a:ext cx="826476" cy="826476"/>
              </a:xfrm>
              <a:prstGeom prst="rect">
                <a:avLst/>
              </a:prstGeom>
            </p:spPr>
          </p:pic>
          <p:pic>
            <p:nvPicPr>
              <p:cNvPr id="27" name="Graphic 26" descr="Bullseye with solid fill">
                <a:extLst>
                  <a:ext uri="{FF2B5EF4-FFF2-40B4-BE49-F238E27FC236}">
                    <a16:creationId xmlns:a16="http://schemas.microsoft.com/office/drawing/2014/main" id="{26F6B758-3E98-4567-8EB5-6D798D5543F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8342" y="3150748"/>
                <a:ext cx="709245" cy="709245"/>
              </a:xfrm>
              <a:prstGeom prst="rect">
                <a:avLst/>
              </a:prstGeom>
            </p:spPr>
          </p:pic>
        </p:grpSp>
        <p:grpSp>
          <p:nvGrpSpPr>
            <p:cNvPr id="30" name="Group 29">
              <a:extLst>
                <a:ext uri="{FF2B5EF4-FFF2-40B4-BE49-F238E27FC236}">
                  <a16:creationId xmlns:a16="http://schemas.microsoft.com/office/drawing/2014/main" id="{E807720D-8D84-47B6-BF5E-6F80802AFF2C}"/>
                </a:ext>
              </a:extLst>
            </p:cNvPr>
            <p:cNvGrpSpPr/>
            <p:nvPr/>
          </p:nvGrpSpPr>
          <p:grpSpPr>
            <a:xfrm>
              <a:off x="2120710" y="5264947"/>
              <a:ext cx="2158591" cy="1028103"/>
              <a:chOff x="1385985" y="3928951"/>
              <a:chExt cx="2158591" cy="2821971"/>
            </a:xfrm>
          </p:grpSpPr>
          <p:sp>
            <p:nvSpPr>
              <p:cNvPr id="31" name="Rectangle 30">
                <a:extLst>
                  <a:ext uri="{FF2B5EF4-FFF2-40B4-BE49-F238E27FC236}">
                    <a16:creationId xmlns:a16="http://schemas.microsoft.com/office/drawing/2014/main" id="{4FA82971-2890-4331-AFEB-96960BF0439E}"/>
                  </a:ext>
                </a:extLst>
              </p:cNvPr>
              <p:cNvSpPr/>
              <p:nvPr/>
            </p:nvSpPr>
            <p:spPr>
              <a:xfrm>
                <a:off x="1385985" y="3928951"/>
                <a:ext cx="2158591" cy="2821971"/>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32" name="TextBox 31">
                <a:extLst>
                  <a:ext uri="{FF2B5EF4-FFF2-40B4-BE49-F238E27FC236}">
                    <a16:creationId xmlns:a16="http://schemas.microsoft.com/office/drawing/2014/main" id="{30193359-B3DC-44E0-BC89-E679718C8BBE}"/>
                  </a:ext>
                </a:extLst>
              </p:cNvPr>
              <p:cNvSpPr txBox="1"/>
              <p:nvPr/>
            </p:nvSpPr>
            <p:spPr>
              <a:xfrm>
                <a:off x="1385985" y="3928951"/>
                <a:ext cx="2158591" cy="28219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What happened?</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grpSp>
        <p:sp>
          <p:nvSpPr>
            <p:cNvPr id="33" name="TextBox 32">
              <a:extLst>
                <a:ext uri="{FF2B5EF4-FFF2-40B4-BE49-F238E27FC236}">
                  <a16:creationId xmlns:a16="http://schemas.microsoft.com/office/drawing/2014/main" id="{F16C6D7F-D7DF-4FF6-A669-FDC9A877CC87}"/>
                </a:ext>
              </a:extLst>
            </p:cNvPr>
            <p:cNvSpPr txBox="1"/>
            <p:nvPr/>
          </p:nvSpPr>
          <p:spPr>
            <a:xfrm>
              <a:off x="5952918" y="4432620"/>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Why did it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4" name="TextBox 33">
              <a:extLst>
                <a:ext uri="{FF2B5EF4-FFF2-40B4-BE49-F238E27FC236}">
                  <a16:creationId xmlns:a16="http://schemas.microsoft.com/office/drawing/2014/main" id="{83E181DC-14A3-4F0C-9CC2-F05723DB0D08}"/>
                </a:ext>
              </a:extLst>
            </p:cNvPr>
            <p:cNvSpPr txBox="1"/>
            <p:nvPr/>
          </p:nvSpPr>
          <p:spPr>
            <a:xfrm rot="20612425">
              <a:off x="3986850" y="8255182"/>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Information</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5" name="TextBox 34">
              <a:extLst>
                <a:ext uri="{FF2B5EF4-FFF2-40B4-BE49-F238E27FC236}">
                  <a16:creationId xmlns:a16="http://schemas.microsoft.com/office/drawing/2014/main" id="{7A5F0175-BFAF-4130-A389-89F1ACFF2BE1}"/>
                </a:ext>
              </a:extLst>
            </p:cNvPr>
            <p:cNvSpPr txBox="1"/>
            <p:nvPr/>
          </p:nvSpPr>
          <p:spPr>
            <a:xfrm>
              <a:off x="13487400" y="2545654"/>
              <a:ext cx="3429000"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How can we make it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6" name="TextBox 35">
              <a:extLst>
                <a:ext uri="{FF2B5EF4-FFF2-40B4-BE49-F238E27FC236}">
                  <a16:creationId xmlns:a16="http://schemas.microsoft.com/office/drawing/2014/main" id="{40676E89-4FA3-4E00-A745-0B6C69DEA5ED}"/>
                </a:ext>
              </a:extLst>
            </p:cNvPr>
            <p:cNvSpPr txBox="1"/>
            <p:nvPr/>
          </p:nvSpPr>
          <p:spPr>
            <a:xfrm rot="20612425">
              <a:off x="13284742" y="5636781"/>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Optimization</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grpSp>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a:solidFill>
                  <a:srgbClr val="1B1B1B"/>
                </a:solidFill>
                <a:latin typeface="Telegraf Bold"/>
                <a:ea typeface="Telegraf Bold"/>
                <a:cs typeface="Telegraf Bold"/>
                <a:sym typeface="Telegraf Bold"/>
              </a:rPr>
              <a:t>Analytics </a:t>
            </a:r>
            <a:r>
              <a:rPr lang="en-US" sz="4800" b="1" dirty="0" err="1">
                <a:solidFill>
                  <a:srgbClr val="1B1B1B"/>
                </a:solidFill>
                <a:latin typeface="Telegraf Bold"/>
                <a:ea typeface="Telegraf Bold"/>
                <a:cs typeface="Telegraf Bold"/>
                <a:sym typeface="Telegraf Bold"/>
              </a:rPr>
              <a:t>Berdasarkan</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Kompleksitasnya</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28" name="object 5">
            <a:extLst>
              <a:ext uri="{FF2B5EF4-FFF2-40B4-BE49-F238E27FC236}">
                <a16:creationId xmlns:a16="http://schemas.microsoft.com/office/drawing/2014/main" id="{CA10A74A-7ED7-44E2-8B8C-35F6A33E1E78}"/>
              </a:ext>
            </a:extLst>
          </p:cNvPr>
          <p:cNvSpPr txBox="1"/>
          <p:nvPr/>
        </p:nvSpPr>
        <p:spPr>
          <a:xfrm>
            <a:off x="8419483" y="9546414"/>
            <a:ext cx="9281746" cy="289823"/>
          </a:xfrm>
          <a:prstGeom prst="rect">
            <a:avLst/>
          </a:prstGeom>
        </p:spPr>
        <p:txBody>
          <a:bodyPr vert="horz" wrap="square" lIns="0" tIns="12700" rIns="0" bIns="0" rtlCol="0">
            <a:spAutoFit/>
          </a:bodyPr>
          <a:lstStyle/>
          <a:p>
            <a:pPr marL="12700" algn="r">
              <a:spcBef>
                <a:spcPts val="100"/>
              </a:spcBef>
            </a:pPr>
            <a:r>
              <a:rPr lang="en-US" spc="-5" dirty="0">
                <a:solidFill>
                  <a:prstClr val="black"/>
                </a:solidFill>
                <a:uFill>
                  <a:solidFill>
                    <a:srgbClr val="0462C1"/>
                  </a:solidFill>
                </a:uFill>
                <a:latin typeface="Telegraf" panose="020B0604020202020204" charset="0"/>
                <a:cs typeface="Arial"/>
              </a:rPr>
              <a:t>Richardson, et.al (2019)</a:t>
            </a:r>
            <a:endParaRPr dirty="0">
              <a:solidFill>
                <a:prstClr val="black"/>
              </a:solidFill>
              <a:latin typeface="Telegraf" panose="020B0604020202020204" charset="0"/>
              <a:cs typeface="Arial"/>
            </a:endParaRPr>
          </a:p>
        </p:txBody>
      </p:sp>
      <p:grpSp>
        <p:nvGrpSpPr>
          <p:cNvPr id="45" name="Group 44">
            <a:extLst>
              <a:ext uri="{FF2B5EF4-FFF2-40B4-BE49-F238E27FC236}">
                <a16:creationId xmlns:a16="http://schemas.microsoft.com/office/drawing/2014/main" id="{5E140C19-C59C-40E5-9482-C5A4AE43FE64}"/>
              </a:ext>
            </a:extLst>
          </p:cNvPr>
          <p:cNvGrpSpPr/>
          <p:nvPr/>
        </p:nvGrpSpPr>
        <p:grpSpPr>
          <a:xfrm>
            <a:off x="4024302" y="5105961"/>
            <a:ext cx="12944158" cy="4385404"/>
            <a:chOff x="4026718" y="5263561"/>
            <a:chExt cx="12944158" cy="4385404"/>
          </a:xfrm>
        </p:grpSpPr>
        <p:cxnSp>
          <p:nvCxnSpPr>
            <p:cNvPr id="7" name="Straight Arrow Connector 6">
              <a:extLst>
                <a:ext uri="{FF2B5EF4-FFF2-40B4-BE49-F238E27FC236}">
                  <a16:creationId xmlns:a16="http://schemas.microsoft.com/office/drawing/2014/main" id="{CB727BF4-AB15-4F41-875C-E6EFDF1C3565}"/>
                </a:ext>
              </a:extLst>
            </p:cNvPr>
            <p:cNvCxnSpPr>
              <a:cxnSpLocks/>
            </p:cNvCxnSpPr>
            <p:nvPr/>
          </p:nvCxnSpPr>
          <p:spPr>
            <a:xfrm flipV="1">
              <a:off x="4026718" y="5263561"/>
              <a:ext cx="12944158" cy="37261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A276EF1-CAE8-4BE4-AE89-F50B9EF0B06E}"/>
                </a:ext>
              </a:extLst>
            </p:cNvPr>
            <p:cNvSpPr txBox="1"/>
            <p:nvPr/>
          </p:nvSpPr>
          <p:spPr>
            <a:xfrm rot="20612425">
              <a:off x="4521022" y="8620862"/>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Hindsight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8" name="TextBox 37">
              <a:extLst>
                <a:ext uri="{FF2B5EF4-FFF2-40B4-BE49-F238E27FC236}">
                  <a16:creationId xmlns:a16="http://schemas.microsoft.com/office/drawing/2014/main" id="{4A83D916-E176-401F-9A22-A7FED8C001BE}"/>
                </a:ext>
              </a:extLst>
            </p:cNvPr>
            <p:cNvSpPr txBox="1"/>
            <p:nvPr/>
          </p:nvSpPr>
          <p:spPr>
            <a:xfrm rot="20612425">
              <a:off x="8831846" y="7409879"/>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Insight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9" name="TextBox 38">
              <a:extLst>
                <a:ext uri="{FF2B5EF4-FFF2-40B4-BE49-F238E27FC236}">
                  <a16:creationId xmlns:a16="http://schemas.microsoft.com/office/drawing/2014/main" id="{41BB8B4E-68FD-4746-B509-ECA66EDA7B87}"/>
                </a:ext>
              </a:extLst>
            </p:cNvPr>
            <p:cNvSpPr txBox="1"/>
            <p:nvPr/>
          </p:nvSpPr>
          <p:spPr>
            <a:xfrm rot="20612425">
              <a:off x="13741221" y="6029504"/>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Foresight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grpSp>
      <p:cxnSp>
        <p:nvCxnSpPr>
          <p:cNvPr id="11" name="Straight Arrow Connector 10">
            <a:extLst>
              <a:ext uri="{FF2B5EF4-FFF2-40B4-BE49-F238E27FC236}">
                <a16:creationId xmlns:a16="http://schemas.microsoft.com/office/drawing/2014/main" id="{C196DDD5-0D6D-457B-85B8-4EDE2D2AB810}"/>
              </a:ext>
            </a:extLst>
          </p:cNvPr>
          <p:cNvCxnSpPr/>
          <p:nvPr/>
        </p:nvCxnSpPr>
        <p:spPr>
          <a:xfrm flipV="1">
            <a:off x="1066800" y="2717780"/>
            <a:ext cx="0" cy="692152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3283A6B-600C-40B0-914A-1667FA8D6A10}"/>
              </a:ext>
            </a:extLst>
          </p:cNvPr>
          <p:cNvCxnSpPr>
            <a:cxnSpLocks/>
          </p:cNvCxnSpPr>
          <p:nvPr/>
        </p:nvCxnSpPr>
        <p:spPr>
          <a:xfrm flipV="1">
            <a:off x="814060" y="9086873"/>
            <a:ext cx="16078200" cy="15240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2E18259-9FDF-4F17-9BA2-7025BFB3F1BD}"/>
              </a:ext>
            </a:extLst>
          </p:cNvPr>
          <p:cNvSpPr txBox="1"/>
          <p:nvPr/>
        </p:nvSpPr>
        <p:spPr>
          <a:xfrm>
            <a:off x="9417085" y="3426566"/>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What will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Tree>
    <p:extLst>
      <p:ext uri="{BB962C8B-B14F-4D97-AF65-F5344CB8AC3E}">
        <p14:creationId xmlns:p14="http://schemas.microsoft.com/office/powerpoint/2010/main" val="229600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Kerangka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Kerja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92E215C9-DE8F-4614-AC38-D9819DC4C0DD}"/>
              </a:ext>
            </a:extLst>
          </p:cNvPr>
          <p:cNvPicPr>
            <a:picLocks noChangeAspect="1"/>
          </p:cNvPicPr>
          <p:nvPr/>
        </p:nvPicPr>
        <p:blipFill>
          <a:blip r:embed="rId2"/>
          <a:stretch>
            <a:fillRect/>
          </a:stretch>
        </p:blipFill>
        <p:spPr>
          <a:xfrm>
            <a:off x="10058396" y="1315141"/>
            <a:ext cx="8229600" cy="8333773"/>
          </a:xfrm>
          <a:prstGeom prst="rect">
            <a:avLst/>
          </a:prstGeom>
          <a:noFill/>
        </p:spPr>
      </p:pic>
      <p:sp>
        <p:nvSpPr>
          <p:cNvPr id="16" name="TextBox 15">
            <a:extLst>
              <a:ext uri="{FF2B5EF4-FFF2-40B4-BE49-F238E27FC236}">
                <a16:creationId xmlns:a16="http://schemas.microsoft.com/office/drawing/2014/main" id="{3692BF0B-CD82-4BE0-8140-F947BFC36BC6}"/>
              </a:ext>
            </a:extLst>
          </p:cNvPr>
          <p:cNvSpPr txBox="1"/>
          <p:nvPr/>
        </p:nvSpPr>
        <p:spPr>
          <a:xfrm>
            <a:off x="1371600" y="6667500"/>
            <a:ext cx="9006840" cy="588795"/>
          </a:xfrm>
          <a:prstGeom prst="rect">
            <a:avLst/>
          </a:prstGeom>
        </p:spPr>
        <p:txBody>
          <a:bodyPr vert="horz" lIns="0" tIns="0" rIns="0" bIns="0" rtlCol="0" anchor="b">
            <a:normAutofit/>
          </a:bodyPr>
          <a:lstStyle/>
          <a:p>
            <a:pPr>
              <a:lnSpc>
                <a:spcPct val="90000"/>
              </a:lnSpc>
              <a:spcBef>
                <a:spcPts val="1000"/>
              </a:spcBef>
            </a:pPr>
            <a:r>
              <a:rPr lang="en-US" b="0" i="0" kern="1200" dirty="0">
                <a:solidFill>
                  <a:schemeClr val="tx2"/>
                </a:solidFill>
                <a:latin typeface="Telegraf" panose="020B0604020202020204" charset="0"/>
                <a:hlinkClick r:id="rId3">
                  <a:extLst>
                    <a:ext uri="{A12FA001-AC4F-418D-AE19-62706E023703}">
                      <ahyp:hlinkClr xmlns:ahyp="http://schemas.microsoft.com/office/drawing/2018/hyperlinkcolor" val="tx"/>
                    </a:ext>
                  </a:extLst>
                </a:hlinkClick>
              </a:rPr>
              <a:t>https://www.kde.cs.uni-kassel.de/wp-content/uploads/lehre/ws2012-13/kdd/files/CRISPWP-0800.pdf</a:t>
            </a:r>
            <a:r>
              <a:rPr lang="en-US" b="0" i="0" kern="1200" dirty="0">
                <a:solidFill>
                  <a:schemeClr val="tx2"/>
                </a:solidFill>
                <a:latin typeface="Telegraf" panose="020B0604020202020204" charset="0"/>
              </a:rPr>
              <a:t> </a:t>
            </a:r>
          </a:p>
        </p:txBody>
      </p:sp>
      <p:sp>
        <p:nvSpPr>
          <p:cNvPr id="17" name="TextBox 8">
            <a:extLst>
              <a:ext uri="{FF2B5EF4-FFF2-40B4-BE49-F238E27FC236}">
                <a16:creationId xmlns:a16="http://schemas.microsoft.com/office/drawing/2014/main" id="{BC9C621F-696E-4B9E-8B5F-DF7BA7449509}"/>
              </a:ext>
            </a:extLst>
          </p:cNvPr>
          <p:cNvSpPr txBox="1"/>
          <p:nvPr/>
        </p:nvSpPr>
        <p:spPr>
          <a:xfrm>
            <a:off x="1371600" y="5073172"/>
            <a:ext cx="7600950" cy="1192634"/>
          </a:xfrm>
          <a:prstGeom prst="rect">
            <a:avLst/>
          </a:prstGeom>
        </p:spPr>
        <p:txBody>
          <a:bodyPr wrap="square" lIns="0" tIns="0" rIns="0" bIns="0" rtlCol="0" anchor="t">
            <a:spAutoFit/>
          </a:bodyPr>
          <a:lstStyle/>
          <a:p>
            <a:pPr algn="just">
              <a:lnSpc>
                <a:spcPts val="3079"/>
              </a:lnSpc>
              <a:spcBef>
                <a:spcPct val="0"/>
              </a:spcBef>
            </a:pPr>
            <a:r>
              <a:rPr lang="en-US" sz="2800" b="1" dirty="0">
                <a:solidFill>
                  <a:srgbClr val="FF914D"/>
                </a:solidFill>
                <a:latin typeface="Telegraf" panose="020B0604020202020204" charset="0"/>
                <a:ea typeface="Open Sans"/>
                <a:cs typeface="Open Sans"/>
                <a:sym typeface="Open Sans"/>
              </a:rPr>
              <a:t>CRISP-DM</a:t>
            </a:r>
            <a:r>
              <a:rPr lang="en-US" sz="2800" dirty="0">
                <a:solidFill>
                  <a:srgbClr val="1B1B1B"/>
                </a:solidFill>
                <a:latin typeface="Telegraf" panose="020B0604020202020204" charset="0"/>
                <a:ea typeface="Open Sans"/>
                <a:cs typeface="Open Sans"/>
                <a:sym typeface="Open Sans"/>
              </a:rPr>
              <a:t> </a:t>
            </a:r>
          </a:p>
          <a:p>
            <a:pPr algn="just">
              <a:lnSpc>
                <a:spcPts val="3079"/>
              </a:lnSpc>
              <a:spcBef>
                <a:spcPct val="0"/>
              </a:spcBef>
            </a:pPr>
            <a:r>
              <a:rPr lang="en-US" sz="2800" dirty="0">
                <a:solidFill>
                  <a:srgbClr val="1B1B1B"/>
                </a:solidFill>
                <a:latin typeface="Telegraf" panose="020B0604020202020204" charset="0"/>
                <a:ea typeface="Open Sans"/>
                <a:cs typeface="Open Sans"/>
                <a:sym typeface="Open Sans"/>
              </a:rPr>
              <a:t>Cross-Industry Standard Practice for Data Mining</a:t>
            </a:r>
          </a:p>
        </p:txBody>
      </p:sp>
    </p:spTree>
    <p:extLst>
      <p:ext uri="{BB962C8B-B14F-4D97-AF65-F5344CB8AC3E}">
        <p14:creationId xmlns:p14="http://schemas.microsoft.com/office/powerpoint/2010/main" val="235935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RISP-DM for Data Science Teams: 5 Actions to Consider - Data Science  Process Alliance">
            <a:extLst>
              <a:ext uri="{FF2B5EF4-FFF2-40B4-BE49-F238E27FC236}">
                <a16:creationId xmlns:a16="http://schemas.microsoft.com/office/drawing/2014/main" id="{C9FA72AC-27CB-41B4-870F-3A209B770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03985"/>
            <a:ext cx="13094079" cy="7498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Kerangka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Kerja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3692BF0B-CD82-4BE0-8140-F947BFC36BC6}"/>
              </a:ext>
            </a:extLst>
          </p:cNvPr>
          <p:cNvSpPr txBox="1"/>
          <p:nvPr/>
        </p:nvSpPr>
        <p:spPr>
          <a:xfrm>
            <a:off x="4953000" y="9517596"/>
            <a:ext cx="12573000" cy="588795"/>
          </a:xfrm>
          <a:prstGeom prst="rect">
            <a:avLst/>
          </a:prstGeom>
        </p:spPr>
        <p:txBody>
          <a:bodyPr vert="horz" lIns="0" tIns="0" rIns="0" bIns="0" rtlCol="0" anchor="b">
            <a:normAutofit/>
          </a:bodyPr>
          <a:lstStyle/>
          <a:p>
            <a:r>
              <a:rPr lang="id-ID" sz="2000" dirty="0">
                <a:latin typeface="Telegraf" panose="020B0604020202020204" charset="0"/>
                <a:hlinkClick r:id="rId3"/>
              </a:rPr>
              <a:t>https://www.datascience-pm.com/crisp-dm-for-data-science-teams-5-actions-to-consider/</a:t>
            </a:r>
            <a:r>
              <a:rPr lang="en-US" sz="2000" dirty="0">
                <a:latin typeface="Telegraf" panose="020B0604020202020204" charset="0"/>
              </a:rPr>
              <a:t> </a:t>
            </a:r>
            <a:endParaRPr lang="id-ID" sz="2000" dirty="0">
              <a:latin typeface="Telegraf" panose="020B0604020202020204" charset="0"/>
            </a:endParaRPr>
          </a:p>
        </p:txBody>
      </p:sp>
      <p:sp>
        <p:nvSpPr>
          <p:cNvPr id="17" name="TextBox 8">
            <a:extLst>
              <a:ext uri="{FF2B5EF4-FFF2-40B4-BE49-F238E27FC236}">
                <a16:creationId xmlns:a16="http://schemas.microsoft.com/office/drawing/2014/main" id="{BC9C621F-696E-4B9E-8B5F-DF7BA7449509}"/>
              </a:ext>
            </a:extLst>
          </p:cNvPr>
          <p:cNvSpPr txBox="1"/>
          <p:nvPr/>
        </p:nvSpPr>
        <p:spPr>
          <a:xfrm>
            <a:off x="1041589" y="4610100"/>
            <a:ext cx="3022221" cy="1590179"/>
          </a:xfrm>
          <a:prstGeom prst="rect">
            <a:avLst/>
          </a:prstGeom>
        </p:spPr>
        <p:txBody>
          <a:bodyPr wrap="square" lIns="0" tIns="0" rIns="0" bIns="0" rtlCol="0" anchor="t">
            <a:spAutoFit/>
          </a:bodyPr>
          <a:lstStyle/>
          <a:p>
            <a:pPr algn="just">
              <a:lnSpc>
                <a:spcPts val="3079"/>
              </a:lnSpc>
              <a:spcBef>
                <a:spcPct val="0"/>
              </a:spcBef>
            </a:pPr>
            <a:r>
              <a:rPr lang="en-US" sz="2800" b="1" dirty="0">
                <a:solidFill>
                  <a:srgbClr val="FF914D"/>
                </a:solidFill>
                <a:latin typeface="Telegraf" panose="020B0604020202020204" charset="0"/>
                <a:ea typeface="Open Sans"/>
                <a:cs typeface="Open Sans"/>
                <a:sym typeface="Open Sans"/>
              </a:rPr>
              <a:t>CRISP-DM</a:t>
            </a:r>
            <a:r>
              <a:rPr lang="en-US" sz="2800" dirty="0">
                <a:solidFill>
                  <a:srgbClr val="1B1B1B"/>
                </a:solidFill>
                <a:latin typeface="Telegraf" panose="020B0604020202020204" charset="0"/>
                <a:ea typeface="Open Sans"/>
                <a:cs typeface="Open Sans"/>
                <a:sym typeface="Open Sans"/>
              </a:rPr>
              <a:t> </a:t>
            </a:r>
          </a:p>
          <a:p>
            <a:pPr algn="just">
              <a:lnSpc>
                <a:spcPts val="3079"/>
              </a:lnSpc>
              <a:spcBef>
                <a:spcPct val="0"/>
              </a:spcBef>
            </a:pPr>
            <a:r>
              <a:rPr lang="en-US" sz="2800" dirty="0">
                <a:solidFill>
                  <a:srgbClr val="1B1B1B"/>
                </a:solidFill>
                <a:latin typeface="Telegraf" panose="020B0604020202020204" charset="0"/>
                <a:ea typeface="Open Sans"/>
                <a:cs typeface="Open Sans"/>
                <a:sym typeface="Open Sans"/>
              </a:rPr>
              <a:t>Cross-Industry Standard Practice for Data Mining</a:t>
            </a:r>
          </a:p>
        </p:txBody>
      </p:sp>
    </p:spTree>
    <p:extLst>
      <p:ext uri="{BB962C8B-B14F-4D97-AF65-F5344CB8AC3E}">
        <p14:creationId xmlns:p14="http://schemas.microsoft.com/office/powerpoint/2010/main" val="375023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492990"/>
          </a:xfrm>
          <a:prstGeom prst="rect">
            <a:avLst/>
          </a:prstGeom>
        </p:spPr>
        <p:txBody>
          <a:bodyPr lIns="0" tIns="0" rIns="0" bIns="0" rtlCol="0" anchor="t">
            <a:spAutoFit/>
          </a:bodyPr>
          <a:lstStyle/>
          <a:p>
            <a:pPr algn="l"/>
            <a:r>
              <a:rPr lang="en-US" sz="5400" b="1" dirty="0" err="1">
                <a:solidFill>
                  <a:srgbClr val="FFFFFF"/>
                </a:solidFill>
                <a:latin typeface="Telegraf Bold"/>
                <a:ea typeface="Telegraf Bold"/>
                <a:cs typeface="Telegraf Bold"/>
                <a:sym typeface="Telegraf Bold"/>
              </a:rPr>
              <a:t>Analitika</a:t>
            </a:r>
            <a:r>
              <a:rPr lang="en-US" sz="5400" b="1" dirty="0">
                <a:solidFill>
                  <a:srgbClr val="FFFFFF"/>
                </a:solidFill>
                <a:latin typeface="Telegraf Bold"/>
                <a:ea typeface="Telegraf Bold"/>
                <a:cs typeface="Telegraf Bold"/>
                <a:sym typeface="Telegraf Bold"/>
              </a:rPr>
              <a:t> Data </a:t>
            </a:r>
            <a:r>
              <a:rPr lang="en-US" sz="5400" b="1" dirty="0" err="1">
                <a:solidFill>
                  <a:srgbClr val="FFFFFF"/>
                </a:solidFill>
                <a:latin typeface="Telegraf Bold"/>
                <a:ea typeface="Telegraf Bold"/>
                <a:cs typeface="Telegraf Bold"/>
                <a:sym typeface="Telegraf Bold"/>
              </a:rPr>
              <a:t>Dalam</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Pengawasan</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Pajak</a:t>
            </a:r>
            <a:r>
              <a:rPr lang="en-US" sz="5400" b="1" dirty="0">
                <a:solidFill>
                  <a:srgbClr val="FFFFFF"/>
                </a:solidFill>
                <a:latin typeface="Telegraf Bold"/>
                <a:ea typeface="Telegraf Bold"/>
                <a:cs typeface="Telegraf Bold"/>
                <a:sym typeface="Telegraf Bold"/>
              </a:rPr>
              <a:t> Daerah</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extLst>
      <p:ext uri="{BB962C8B-B14F-4D97-AF65-F5344CB8AC3E}">
        <p14:creationId xmlns:p14="http://schemas.microsoft.com/office/powerpoint/2010/main" val="14356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2836</Words>
  <Application>Microsoft Office PowerPoint</Application>
  <PresentationFormat>Custom</PresentationFormat>
  <Paragraphs>361</Paragraphs>
  <Slides>41</Slides>
  <Notes>2</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Telegraf Bold</vt:lpstr>
      <vt:lpstr>Arial Nova</vt:lpstr>
      <vt:lpstr>Montserrat Ultra-Bold</vt:lpstr>
      <vt:lpstr>Arial</vt:lpstr>
      <vt:lpstr>Montserrat</vt:lpstr>
      <vt:lpstr>Calibri</vt:lpstr>
      <vt:lpstr>Open Sans</vt:lpstr>
      <vt:lpstr>Myriad Pro</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Aldi Pratama</dc:creator>
  <cp:lastModifiedBy>Aldi Pratama</cp:lastModifiedBy>
  <cp:revision>25</cp:revision>
  <dcterms:created xsi:type="dcterms:W3CDTF">2006-08-16T00:00:00Z</dcterms:created>
  <dcterms:modified xsi:type="dcterms:W3CDTF">2025-11-14T00:56:26Z</dcterms:modified>
  <dc:identifier>DAG4lSSBI9o</dc:identifier>
</cp:coreProperties>
</file>